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20.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Lst>
  <p:notesMasterIdLst>
    <p:notesMasterId r:id="rId43"/>
  </p:notesMasterIdLst>
  <p:sldIdLst>
    <p:sldId id="311" r:id="rId3"/>
    <p:sldId id="339" r:id="rId4"/>
    <p:sldId id="337" r:id="rId5"/>
    <p:sldId id="336" r:id="rId6"/>
    <p:sldId id="319" r:id="rId7"/>
    <p:sldId id="312" r:id="rId8"/>
    <p:sldId id="261" r:id="rId9"/>
    <p:sldId id="327" r:id="rId10"/>
    <p:sldId id="328" r:id="rId11"/>
    <p:sldId id="329" r:id="rId12"/>
    <p:sldId id="330" r:id="rId13"/>
    <p:sldId id="331" r:id="rId14"/>
    <p:sldId id="332" r:id="rId15"/>
    <p:sldId id="334" r:id="rId16"/>
    <p:sldId id="314" r:id="rId17"/>
    <p:sldId id="320" r:id="rId18"/>
    <p:sldId id="321" r:id="rId19"/>
    <p:sldId id="322" r:id="rId20"/>
    <p:sldId id="315" r:id="rId21"/>
    <p:sldId id="324" r:id="rId22"/>
    <p:sldId id="340" r:id="rId23"/>
    <p:sldId id="341" r:id="rId24"/>
    <p:sldId id="342" r:id="rId25"/>
    <p:sldId id="344" r:id="rId26"/>
    <p:sldId id="345" r:id="rId27"/>
    <p:sldId id="346" r:id="rId28"/>
    <p:sldId id="347" r:id="rId29"/>
    <p:sldId id="349" r:id="rId30"/>
    <p:sldId id="350" r:id="rId31"/>
    <p:sldId id="352" r:id="rId32"/>
    <p:sldId id="353" r:id="rId33"/>
    <p:sldId id="354" r:id="rId34"/>
    <p:sldId id="318" r:id="rId35"/>
    <p:sldId id="355" r:id="rId36"/>
    <p:sldId id="316" r:id="rId37"/>
    <p:sldId id="357" r:id="rId38"/>
    <p:sldId id="358" r:id="rId39"/>
    <p:sldId id="359" r:id="rId40"/>
    <p:sldId id="317" r:id="rId41"/>
    <p:sldId id="356" r:id="rId42"/>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5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5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5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56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B8634C"/>
    <a:srgbClr val="C7A93D"/>
    <a:srgbClr val="855B23"/>
    <a:srgbClr val="00FF99"/>
    <a:srgbClr val="FF9933"/>
    <a:srgbClr val="FFFF00"/>
    <a:srgbClr val="CCFF33"/>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7" d="100"/>
          <a:sy n="37" d="100"/>
        </p:scale>
        <p:origin x="1013" y="53"/>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D8FBF-9474-4939-9369-680B94DABD6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9C30E44-75FA-4E17-93D0-9B13D31F7612}">
      <dgm:prSet phldrT="[Text]"/>
      <dgm:spPr>
        <a:solidFill>
          <a:srgbClr val="00B050"/>
        </a:solidFill>
      </dgm:spPr>
      <dgm:t>
        <a:bodyPr/>
        <a:lstStyle/>
        <a:p>
          <a:r>
            <a:rPr lang="en-IN" dirty="0"/>
            <a:t>1. Data Acquisition</a:t>
          </a:r>
        </a:p>
      </dgm:t>
    </dgm:pt>
    <dgm:pt modelId="{26D9DEC8-BCB5-48C1-A80C-5AEC0E855ACC}" type="parTrans" cxnId="{D01F40BB-DDB6-4581-A7A1-43050C4D3302}">
      <dgm:prSet/>
      <dgm:spPr/>
      <dgm:t>
        <a:bodyPr/>
        <a:lstStyle/>
        <a:p>
          <a:endParaRPr lang="en-IN"/>
        </a:p>
      </dgm:t>
    </dgm:pt>
    <dgm:pt modelId="{E4F1BB4F-570E-4A00-9339-E8619DFC9C72}" type="sibTrans" cxnId="{D01F40BB-DDB6-4581-A7A1-43050C4D3302}">
      <dgm:prSet/>
      <dgm:spPr>
        <a:ln>
          <a:noFill/>
        </a:ln>
      </dgm:spPr>
      <dgm:t>
        <a:bodyPr/>
        <a:lstStyle/>
        <a:p>
          <a:endParaRPr lang="en-IN"/>
        </a:p>
      </dgm:t>
    </dgm:pt>
    <dgm:pt modelId="{09E072C9-768C-428F-AE93-43183BAAE47D}">
      <dgm:prSet phldrT="[Text]"/>
      <dgm:spPr>
        <a:solidFill>
          <a:srgbClr val="00B0F0"/>
        </a:solidFill>
      </dgm:spPr>
      <dgm:t>
        <a:bodyPr/>
        <a:lstStyle/>
        <a:p>
          <a:r>
            <a:rPr lang="en-IN" dirty="0"/>
            <a:t>2. Data Cleansing</a:t>
          </a:r>
        </a:p>
      </dgm:t>
    </dgm:pt>
    <dgm:pt modelId="{1EEAA99F-832E-471B-BB27-9BD0F90781FA}" type="parTrans" cxnId="{6BD8F56D-BD26-4C42-942D-28A8C2506CDF}">
      <dgm:prSet/>
      <dgm:spPr/>
      <dgm:t>
        <a:bodyPr/>
        <a:lstStyle/>
        <a:p>
          <a:endParaRPr lang="en-IN"/>
        </a:p>
      </dgm:t>
    </dgm:pt>
    <dgm:pt modelId="{70BECFED-216C-4613-BC16-C42FBE5D1F5F}" type="sibTrans" cxnId="{6BD8F56D-BD26-4C42-942D-28A8C2506CDF}">
      <dgm:prSet/>
      <dgm:spPr/>
      <dgm:t>
        <a:bodyPr/>
        <a:lstStyle/>
        <a:p>
          <a:endParaRPr lang="en-IN"/>
        </a:p>
      </dgm:t>
    </dgm:pt>
    <dgm:pt modelId="{59509E78-DA9E-45A7-A0A6-B72D0338C1D7}">
      <dgm:prSet phldrT="[Text]"/>
      <dgm:spPr>
        <a:solidFill>
          <a:srgbClr val="855B23"/>
        </a:solidFill>
      </dgm:spPr>
      <dgm:t>
        <a:bodyPr/>
        <a:lstStyle/>
        <a:p>
          <a:r>
            <a:rPr lang="en-IN" dirty="0"/>
            <a:t>3. Data Analysis</a:t>
          </a:r>
        </a:p>
      </dgm:t>
    </dgm:pt>
    <dgm:pt modelId="{B117C8EC-17E2-423A-AB91-6A0CF3D904A3}" type="parTrans" cxnId="{9D403AD0-8E5C-40B2-9B0B-DB2448488751}">
      <dgm:prSet/>
      <dgm:spPr/>
      <dgm:t>
        <a:bodyPr/>
        <a:lstStyle/>
        <a:p>
          <a:endParaRPr lang="en-IN"/>
        </a:p>
      </dgm:t>
    </dgm:pt>
    <dgm:pt modelId="{019B6E05-5987-49C0-97A1-80C2D500285F}" type="sibTrans" cxnId="{9D403AD0-8E5C-40B2-9B0B-DB2448488751}">
      <dgm:prSet/>
      <dgm:spPr/>
      <dgm:t>
        <a:bodyPr/>
        <a:lstStyle/>
        <a:p>
          <a:endParaRPr lang="en-IN"/>
        </a:p>
      </dgm:t>
    </dgm:pt>
    <dgm:pt modelId="{080D0AA5-36C7-41C5-91D1-BEADEE316E8C}">
      <dgm:prSet phldrT="[Text]"/>
      <dgm:spPr>
        <a:solidFill>
          <a:srgbClr val="7030A0"/>
        </a:solidFill>
      </dgm:spPr>
      <dgm:t>
        <a:bodyPr/>
        <a:lstStyle/>
        <a:p>
          <a:r>
            <a:rPr lang="en-IN" dirty="0"/>
            <a:t>4. Data Visualisation</a:t>
          </a:r>
        </a:p>
      </dgm:t>
    </dgm:pt>
    <dgm:pt modelId="{0E6AD35D-151E-48F1-9FF2-BE94DA11A2F6}" type="parTrans" cxnId="{4BFD1D7F-9B5B-4C62-A7E8-F976535969C4}">
      <dgm:prSet/>
      <dgm:spPr/>
      <dgm:t>
        <a:bodyPr/>
        <a:lstStyle/>
        <a:p>
          <a:endParaRPr lang="en-IN"/>
        </a:p>
      </dgm:t>
    </dgm:pt>
    <dgm:pt modelId="{311992BD-A31E-40D7-9B36-D07ED11BA126}" type="sibTrans" cxnId="{4BFD1D7F-9B5B-4C62-A7E8-F976535969C4}">
      <dgm:prSet/>
      <dgm:spPr/>
      <dgm:t>
        <a:bodyPr/>
        <a:lstStyle/>
        <a:p>
          <a:endParaRPr lang="en-IN"/>
        </a:p>
      </dgm:t>
    </dgm:pt>
    <dgm:pt modelId="{00C2CEA7-1246-4E58-B3AC-8F4369E398A3}">
      <dgm:prSet phldrT="[Text]"/>
      <dgm:spPr>
        <a:solidFill>
          <a:srgbClr val="B8634C"/>
        </a:solidFill>
      </dgm:spPr>
      <dgm:t>
        <a:bodyPr/>
        <a:lstStyle/>
        <a:p>
          <a:r>
            <a:rPr lang="en-IN" dirty="0"/>
            <a:t>5. Insights, Conclusions</a:t>
          </a:r>
        </a:p>
      </dgm:t>
    </dgm:pt>
    <dgm:pt modelId="{7B5DD614-2E9F-429F-A2D4-593DD558549D}" type="parTrans" cxnId="{DCF51779-74FE-4404-AFC6-B3DFF9F3F4A9}">
      <dgm:prSet/>
      <dgm:spPr/>
      <dgm:t>
        <a:bodyPr/>
        <a:lstStyle/>
        <a:p>
          <a:endParaRPr lang="en-IN"/>
        </a:p>
      </dgm:t>
    </dgm:pt>
    <dgm:pt modelId="{01DE56ED-B403-46D0-94DA-D8483C94EACD}" type="sibTrans" cxnId="{DCF51779-74FE-4404-AFC6-B3DFF9F3F4A9}">
      <dgm:prSet/>
      <dgm:spPr/>
      <dgm:t>
        <a:bodyPr/>
        <a:lstStyle/>
        <a:p>
          <a:endParaRPr lang="en-IN"/>
        </a:p>
      </dgm:t>
    </dgm:pt>
    <dgm:pt modelId="{2DE62E41-35E7-4172-82A8-693B9EC8CAD6}">
      <dgm:prSet phldrT="[Text]"/>
      <dgm:spPr>
        <a:solidFill>
          <a:schemeClr val="accent2"/>
        </a:solidFill>
      </dgm:spPr>
      <dgm:t>
        <a:bodyPr/>
        <a:lstStyle/>
        <a:p>
          <a:r>
            <a:rPr lang="en-IN" dirty="0"/>
            <a:t>6. Deployment</a:t>
          </a:r>
        </a:p>
      </dgm:t>
    </dgm:pt>
    <dgm:pt modelId="{EFB3AEF7-B0BE-4879-A81F-DEA81B0B81B1}" type="parTrans" cxnId="{8D3EC9F6-1251-4BF6-A210-31355C2715F0}">
      <dgm:prSet/>
      <dgm:spPr/>
      <dgm:t>
        <a:bodyPr/>
        <a:lstStyle/>
        <a:p>
          <a:endParaRPr lang="en-IN"/>
        </a:p>
      </dgm:t>
    </dgm:pt>
    <dgm:pt modelId="{CE65C83E-3AD9-4AF9-8C43-1F7C37B9F945}" type="sibTrans" cxnId="{8D3EC9F6-1251-4BF6-A210-31355C2715F0}">
      <dgm:prSet/>
      <dgm:spPr/>
      <dgm:t>
        <a:bodyPr/>
        <a:lstStyle/>
        <a:p>
          <a:endParaRPr lang="en-IN"/>
        </a:p>
      </dgm:t>
    </dgm:pt>
    <dgm:pt modelId="{EAC05238-F377-4519-A26E-8E1E27FB478F}" type="pres">
      <dgm:prSet presAssocID="{668D8FBF-9474-4939-9369-680B94DABD66}" presName="Name0" presStyleCnt="0">
        <dgm:presLayoutVars>
          <dgm:chMax val="7"/>
          <dgm:chPref val="7"/>
          <dgm:dir/>
        </dgm:presLayoutVars>
      </dgm:prSet>
      <dgm:spPr/>
    </dgm:pt>
    <dgm:pt modelId="{BA5CF908-8132-4A84-9EE0-E7B47266AA1F}" type="pres">
      <dgm:prSet presAssocID="{668D8FBF-9474-4939-9369-680B94DABD66}" presName="Name1" presStyleCnt="0"/>
      <dgm:spPr/>
    </dgm:pt>
    <dgm:pt modelId="{778FA7C7-3901-4B1F-A50C-21ACEF9D4291}" type="pres">
      <dgm:prSet presAssocID="{668D8FBF-9474-4939-9369-680B94DABD66}" presName="cycle" presStyleCnt="0"/>
      <dgm:spPr/>
    </dgm:pt>
    <dgm:pt modelId="{68FFAF7B-0939-42CC-8258-B6902671C103}" type="pres">
      <dgm:prSet presAssocID="{668D8FBF-9474-4939-9369-680B94DABD66}" presName="srcNode" presStyleLbl="node1" presStyleIdx="0" presStyleCnt="6"/>
      <dgm:spPr/>
    </dgm:pt>
    <dgm:pt modelId="{EE74B21E-83DB-4947-9FB2-8935D71230B8}" type="pres">
      <dgm:prSet presAssocID="{668D8FBF-9474-4939-9369-680B94DABD66}" presName="conn" presStyleLbl="parChTrans1D2" presStyleIdx="0" presStyleCnt="1"/>
      <dgm:spPr/>
    </dgm:pt>
    <dgm:pt modelId="{21576587-8973-4847-A678-4A3E1C399AB7}" type="pres">
      <dgm:prSet presAssocID="{668D8FBF-9474-4939-9369-680B94DABD66}" presName="extraNode" presStyleLbl="node1" presStyleIdx="0" presStyleCnt="6"/>
      <dgm:spPr/>
    </dgm:pt>
    <dgm:pt modelId="{83209809-6D35-4078-8A74-ED0516BB2002}" type="pres">
      <dgm:prSet presAssocID="{668D8FBF-9474-4939-9369-680B94DABD66}" presName="dstNode" presStyleLbl="node1" presStyleIdx="0" presStyleCnt="6"/>
      <dgm:spPr/>
    </dgm:pt>
    <dgm:pt modelId="{700E05AF-8367-4234-9C59-3F5BCFC7E50B}" type="pres">
      <dgm:prSet presAssocID="{F9C30E44-75FA-4E17-93D0-9B13D31F7612}" presName="text_1" presStyleLbl="node1" presStyleIdx="0" presStyleCnt="6" custScaleX="90341" custScaleY="115700" custLinFactNeighborX="-14590">
        <dgm:presLayoutVars>
          <dgm:bulletEnabled val="1"/>
        </dgm:presLayoutVars>
      </dgm:prSet>
      <dgm:spPr/>
    </dgm:pt>
    <dgm:pt modelId="{23DAE644-D08E-40C6-8009-AB977E845D2F}" type="pres">
      <dgm:prSet presAssocID="{F9C30E44-75FA-4E17-93D0-9B13D31F7612}" presName="accent_1" presStyleCnt="0"/>
      <dgm:spPr/>
    </dgm:pt>
    <dgm:pt modelId="{0E56113D-9F20-4B33-ABC0-4B4FF96BE1C5}" type="pres">
      <dgm:prSet presAssocID="{F9C30E44-75FA-4E17-93D0-9B13D31F7612}" presName="accentRepeatNode" presStyleLbl="solidFgAcc1" presStyleIdx="0" presStyleCnt="6" custLinFactNeighborX="-10828" custLinFactNeighborY="19586"/>
      <dgm:spPr>
        <a:noFill/>
        <a:ln>
          <a:noFill/>
        </a:ln>
      </dgm:spPr>
    </dgm:pt>
    <dgm:pt modelId="{4C04BB3B-BA37-4104-8071-8936D0A6B39F}" type="pres">
      <dgm:prSet presAssocID="{09E072C9-768C-428F-AE93-43183BAAE47D}" presName="text_2" presStyleLbl="node1" presStyleIdx="1" presStyleCnt="6" custLinFactNeighborX="-22070">
        <dgm:presLayoutVars>
          <dgm:bulletEnabled val="1"/>
        </dgm:presLayoutVars>
      </dgm:prSet>
      <dgm:spPr/>
    </dgm:pt>
    <dgm:pt modelId="{9683872D-7B66-43BB-AC37-5039F7FC2EB4}" type="pres">
      <dgm:prSet presAssocID="{09E072C9-768C-428F-AE93-43183BAAE47D}" presName="accent_2" presStyleCnt="0"/>
      <dgm:spPr/>
    </dgm:pt>
    <dgm:pt modelId="{38AB5F7D-2AF3-482E-A285-125DFCD1AA88}" type="pres">
      <dgm:prSet presAssocID="{09E072C9-768C-428F-AE93-43183BAAE47D}" presName="accentRepeatNode" presStyleLbl="solidFgAcc1" presStyleIdx="1" presStyleCnt="6"/>
      <dgm:spPr>
        <a:noFill/>
        <a:ln>
          <a:noFill/>
        </a:ln>
      </dgm:spPr>
    </dgm:pt>
    <dgm:pt modelId="{785A324F-D2D2-4DDA-86EB-554D02A3DF5F}" type="pres">
      <dgm:prSet presAssocID="{59509E78-DA9E-45A7-A0A6-B72D0338C1D7}" presName="text_3" presStyleLbl="node1" presStyleIdx="2" presStyleCnt="6" custScaleX="105645" custLinFactNeighborX="-28537">
        <dgm:presLayoutVars>
          <dgm:bulletEnabled val="1"/>
        </dgm:presLayoutVars>
      </dgm:prSet>
      <dgm:spPr/>
    </dgm:pt>
    <dgm:pt modelId="{3D95C214-0BC0-4256-AE1C-8F266F2B4E82}" type="pres">
      <dgm:prSet presAssocID="{59509E78-DA9E-45A7-A0A6-B72D0338C1D7}" presName="accent_3" presStyleCnt="0"/>
      <dgm:spPr/>
    </dgm:pt>
    <dgm:pt modelId="{6390A3C4-C191-408D-AE16-B66F4B77F969}" type="pres">
      <dgm:prSet presAssocID="{59509E78-DA9E-45A7-A0A6-B72D0338C1D7}" presName="accentRepeatNode" presStyleLbl="solidFgAcc1" presStyleIdx="2" presStyleCnt="6"/>
      <dgm:spPr>
        <a:noFill/>
        <a:ln>
          <a:noFill/>
        </a:ln>
      </dgm:spPr>
    </dgm:pt>
    <dgm:pt modelId="{9FACBA21-656F-4608-9CCA-22826D3CF14E}" type="pres">
      <dgm:prSet presAssocID="{080D0AA5-36C7-41C5-91D1-BEADEE316E8C}" presName="text_4" presStyleLbl="node1" presStyleIdx="3" presStyleCnt="6" custScaleX="105645" custLinFactNeighborX="-28537">
        <dgm:presLayoutVars>
          <dgm:bulletEnabled val="1"/>
        </dgm:presLayoutVars>
      </dgm:prSet>
      <dgm:spPr/>
    </dgm:pt>
    <dgm:pt modelId="{97C9E2AB-5F6D-4EB2-B453-0445FB8CAC44}" type="pres">
      <dgm:prSet presAssocID="{080D0AA5-36C7-41C5-91D1-BEADEE316E8C}" presName="accent_4" presStyleCnt="0"/>
      <dgm:spPr/>
    </dgm:pt>
    <dgm:pt modelId="{9AEFAFAB-809A-4EAF-BF35-C5C1E43367BF}" type="pres">
      <dgm:prSet presAssocID="{080D0AA5-36C7-41C5-91D1-BEADEE316E8C}" presName="accentRepeatNode" presStyleLbl="solidFgAcc1" presStyleIdx="3" presStyleCnt="6"/>
      <dgm:spPr>
        <a:noFill/>
        <a:ln>
          <a:noFill/>
        </a:ln>
      </dgm:spPr>
    </dgm:pt>
    <dgm:pt modelId="{93D4127F-2F15-4007-BC40-1538553601A9}" type="pres">
      <dgm:prSet presAssocID="{00C2CEA7-1246-4E58-B3AC-8F4369E398A3}" presName="text_5" presStyleLbl="node1" presStyleIdx="4" presStyleCnt="6" custLinFactNeighborX="-76533">
        <dgm:presLayoutVars>
          <dgm:bulletEnabled val="1"/>
        </dgm:presLayoutVars>
      </dgm:prSet>
      <dgm:spPr/>
    </dgm:pt>
    <dgm:pt modelId="{E7B26161-6862-464C-9998-365560196F57}" type="pres">
      <dgm:prSet presAssocID="{00C2CEA7-1246-4E58-B3AC-8F4369E398A3}" presName="accent_5" presStyleCnt="0"/>
      <dgm:spPr/>
    </dgm:pt>
    <dgm:pt modelId="{DDDE0DA6-1ED7-40E4-B22D-D65EDB66F156}" type="pres">
      <dgm:prSet presAssocID="{00C2CEA7-1246-4E58-B3AC-8F4369E398A3}" presName="accentRepeatNode" presStyleLbl="solidFgAcc1" presStyleIdx="4" presStyleCnt="6"/>
      <dgm:spPr>
        <a:noFill/>
        <a:ln>
          <a:noFill/>
        </a:ln>
      </dgm:spPr>
    </dgm:pt>
    <dgm:pt modelId="{322CBC28-C88A-4322-8A6E-808821AC800C}" type="pres">
      <dgm:prSet presAssocID="{2DE62E41-35E7-4172-82A8-693B9EC8CAD6}" presName="text_6" presStyleLbl="node1" presStyleIdx="5" presStyleCnt="6" custScaleX="90342" custLinFactNeighborX="-78300">
        <dgm:presLayoutVars>
          <dgm:bulletEnabled val="1"/>
        </dgm:presLayoutVars>
      </dgm:prSet>
      <dgm:spPr/>
    </dgm:pt>
    <dgm:pt modelId="{D8A20C2E-40C3-4A2B-91F4-6FC33E8F059B}" type="pres">
      <dgm:prSet presAssocID="{2DE62E41-35E7-4172-82A8-693B9EC8CAD6}" presName="accent_6" presStyleCnt="0"/>
      <dgm:spPr/>
    </dgm:pt>
    <dgm:pt modelId="{2504F72A-58FB-4FA5-99B5-23F006959252}" type="pres">
      <dgm:prSet presAssocID="{2DE62E41-35E7-4172-82A8-693B9EC8CAD6}" presName="accentRepeatNode" presStyleLbl="solidFgAcc1" presStyleIdx="5" presStyleCnt="6"/>
      <dgm:spPr>
        <a:noFill/>
        <a:ln>
          <a:noFill/>
        </a:ln>
      </dgm:spPr>
    </dgm:pt>
  </dgm:ptLst>
  <dgm:cxnLst>
    <dgm:cxn modelId="{711ADA07-3DE2-4224-A4DC-69081086DECC}" type="presOf" srcId="{E4F1BB4F-570E-4A00-9339-E8619DFC9C72}" destId="{EE74B21E-83DB-4947-9FB2-8935D71230B8}" srcOrd="0" destOrd="0" presId="urn:microsoft.com/office/officeart/2008/layout/VerticalCurvedList"/>
    <dgm:cxn modelId="{032AAB3D-CD27-48DA-8972-B08EA07E697E}" type="presOf" srcId="{59509E78-DA9E-45A7-A0A6-B72D0338C1D7}" destId="{785A324F-D2D2-4DDA-86EB-554D02A3DF5F}" srcOrd="0" destOrd="0" presId="urn:microsoft.com/office/officeart/2008/layout/VerticalCurvedList"/>
    <dgm:cxn modelId="{6BD8F56D-BD26-4C42-942D-28A8C2506CDF}" srcId="{668D8FBF-9474-4939-9369-680B94DABD66}" destId="{09E072C9-768C-428F-AE93-43183BAAE47D}" srcOrd="1" destOrd="0" parTransId="{1EEAA99F-832E-471B-BB27-9BD0F90781FA}" sibTransId="{70BECFED-216C-4613-BC16-C42FBE5D1F5F}"/>
    <dgm:cxn modelId="{83186572-C98C-45C0-98F3-BD9EBED98CDC}" type="presOf" srcId="{2DE62E41-35E7-4172-82A8-693B9EC8CAD6}" destId="{322CBC28-C88A-4322-8A6E-808821AC800C}" srcOrd="0" destOrd="0" presId="urn:microsoft.com/office/officeart/2008/layout/VerticalCurvedList"/>
    <dgm:cxn modelId="{5B77DF53-1079-4277-B91A-1A1CD67609E2}" type="presOf" srcId="{F9C30E44-75FA-4E17-93D0-9B13D31F7612}" destId="{700E05AF-8367-4234-9C59-3F5BCFC7E50B}" srcOrd="0" destOrd="0" presId="urn:microsoft.com/office/officeart/2008/layout/VerticalCurvedList"/>
    <dgm:cxn modelId="{DCF51779-74FE-4404-AFC6-B3DFF9F3F4A9}" srcId="{668D8FBF-9474-4939-9369-680B94DABD66}" destId="{00C2CEA7-1246-4E58-B3AC-8F4369E398A3}" srcOrd="4" destOrd="0" parTransId="{7B5DD614-2E9F-429F-A2D4-593DD558549D}" sibTransId="{01DE56ED-B403-46D0-94DA-D8483C94EACD}"/>
    <dgm:cxn modelId="{4BFD1D7F-9B5B-4C62-A7E8-F976535969C4}" srcId="{668D8FBF-9474-4939-9369-680B94DABD66}" destId="{080D0AA5-36C7-41C5-91D1-BEADEE316E8C}" srcOrd="3" destOrd="0" parTransId="{0E6AD35D-151E-48F1-9FF2-BE94DA11A2F6}" sibTransId="{311992BD-A31E-40D7-9B36-D07ED11BA126}"/>
    <dgm:cxn modelId="{D01F40BB-DDB6-4581-A7A1-43050C4D3302}" srcId="{668D8FBF-9474-4939-9369-680B94DABD66}" destId="{F9C30E44-75FA-4E17-93D0-9B13D31F7612}" srcOrd="0" destOrd="0" parTransId="{26D9DEC8-BCB5-48C1-A80C-5AEC0E855ACC}" sibTransId="{E4F1BB4F-570E-4A00-9339-E8619DFC9C72}"/>
    <dgm:cxn modelId="{A59B33CC-59DA-483F-A0B0-0B11C3CD1F4D}" type="presOf" srcId="{00C2CEA7-1246-4E58-B3AC-8F4369E398A3}" destId="{93D4127F-2F15-4007-BC40-1538553601A9}" srcOrd="0" destOrd="0" presId="urn:microsoft.com/office/officeart/2008/layout/VerticalCurvedList"/>
    <dgm:cxn modelId="{DABF4ECF-3CA6-4F5E-82F1-DC7199C9284A}" type="presOf" srcId="{080D0AA5-36C7-41C5-91D1-BEADEE316E8C}" destId="{9FACBA21-656F-4608-9CCA-22826D3CF14E}" srcOrd="0" destOrd="0" presId="urn:microsoft.com/office/officeart/2008/layout/VerticalCurvedList"/>
    <dgm:cxn modelId="{9D403AD0-8E5C-40B2-9B0B-DB2448488751}" srcId="{668D8FBF-9474-4939-9369-680B94DABD66}" destId="{59509E78-DA9E-45A7-A0A6-B72D0338C1D7}" srcOrd="2" destOrd="0" parTransId="{B117C8EC-17E2-423A-AB91-6A0CF3D904A3}" sibTransId="{019B6E05-5987-49C0-97A1-80C2D500285F}"/>
    <dgm:cxn modelId="{34D58DEA-5217-4AFA-B5F6-40564578B16A}" type="presOf" srcId="{668D8FBF-9474-4939-9369-680B94DABD66}" destId="{EAC05238-F377-4519-A26E-8E1E27FB478F}" srcOrd="0" destOrd="0" presId="urn:microsoft.com/office/officeart/2008/layout/VerticalCurvedList"/>
    <dgm:cxn modelId="{B8769CEE-E8CF-4E97-8BDB-DDD6254AA0A0}" type="presOf" srcId="{09E072C9-768C-428F-AE93-43183BAAE47D}" destId="{4C04BB3B-BA37-4104-8071-8936D0A6B39F}" srcOrd="0" destOrd="0" presId="urn:microsoft.com/office/officeart/2008/layout/VerticalCurvedList"/>
    <dgm:cxn modelId="{8D3EC9F6-1251-4BF6-A210-31355C2715F0}" srcId="{668D8FBF-9474-4939-9369-680B94DABD66}" destId="{2DE62E41-35E7-4172-82A8-693B9EC8CAD6}" srcOrd="5" destOrd="0" parTransId="{EFB3AEF7-B0BE-4879-A81F-DEA81B0B81B1}" sibTransId="{CE65C83E-3AD9-4AF9-8C43-1F7C37B9F945}"/>
    <dgm:cxn modelId="{6DD7410C-5D6C-4A70-8E2A-3E47E3448335}" type="presParOf" srcId="{EAC05238-F377-4519-A26E-8E1E27FB478F}" destId="{BA5CF908-8132-4A84-9EE0-E7B47266AA1F}" srcOrd="0" destOrd="0" presId="urn:microsoft.com/office/officeart/2008/layout/VerticalCurvedList"/>
    <dgm:cxn modelId="{285599E1-B7EA-4E29-8A81-5D5DC0648452}" type="presParOf" srcId="{BA5CF908-8132-4A84-9EE0-E7B47266AA1F}" destId="{778FA7C7-3901-4B1F-A50C-21ACEF9D4291}" srcOrd="0" destOrd="0" presId="urn:microsoft.com/office/officeart/2008/layout/VerticalCurvedList"/>
    <dgm:cxn modelId="{0169A3AB-597A-4B8E-860C-F27AACE9A4F6}" type="presParOf" srcId="{778FA7C7-3901-4B1F-A50C-21ACEF9D4291}" destId="{68FFAF7B-0939-42CC-8258-B6902671C103}" srcOrd="0" destOrd="0" presId="urn:microsoft.com/office/officeart/2008/layout/VerticalCurvedList"/>
    <dgm:cxn modelId="{2C36011A-46F1-423D-AAB3-539B390DEAEB}" type="presParOf" srcId="{778FA7C7-3901-4B1F-A50C-21ACEF9D4291}" destId="{EE74B21E-83DB-4947-9FB2-8935D71230B8}" srcOrd="1" destOrd="0" presId="urn:microsoft.com/office/officeart/2008/layout/VerticalCurvedList"/>
    <dgm:cxn modelId="{C0BB2C14-6CDE-4370-98C0-34646E921813}" type="presParOf" srcId="{778FA7C7-3901-4B1F-A50C-21ACEF9D4291}" destId="{21576587-8973-4847-A678-4A3E1C399AB7}" srcOrd="2" destOrd="0" presId="urn:microsoft.com/office/officeart/2008/layout/VerticalCurvedList"/>
    <dgm:cxn modelId="{62E1D412-3D28-4766-AF4F-C7D0F0292DD9}" type="presParOf" srcId="{778FA7C7-3901-4B1F-A50C-21ACEF9D4291}" destId="{83209809-6D35-4078-8A74-ED0516BB2002}" srcOrd="3" destOrd="0" presId="urn:microsoft.com/office/officeart/2008/layout/VerticalCurvedList"/>
    <dgm:cxn modelId="{A3D1873C-A1C4-4198-93C5-9E03170A3A2D}" type="presParOf" srcId="{BA5CF908-8132-4A84-9EE0-E7B47266AA1F}" destId="{700E05AF-8367-4234-9C59-3F5BCFC7E50B}" srcOrd="1" destOrd="0" presId="urn:microsoft.com/office/officeart/2008/layout/VerticalCurvedList"/>
    <dgm:cxn modelId="{E89BBA23-E262-4732-8F70-6D0CE767F323}" type="presParOf" srcId="{BA5CF908-8132-4A84-9EE0-E7B47266AA1F}" destId="{23DAE644-D08E-40C6-8009-AB977E845D2F}" srcOrd="2" destOrd="0" presId="urn:microsoft.com/office/officeart/2008/layout/VerticalCurvedList"/>
    <dgm:cxn modelId="{7DE86F7A-4C2E-4314-A5FC-753E6550BE9F}" type="presParOf" srcId="{23DAE644-D08E-40C6-8009-AB977E845D2F}" destId="{0E56113D-9F20-4B33-ABC0-4B4FF96BE1C5}" srcOrd="0" destOrd="0" presId="urn:microsoft.com/office/officeart/2008/layout/VerticalCurvedList"/>
    <dgm:cxn modelId="{E62B4913-B0BA-4F8C-B750-45DA1B8308F4}" type="presParOf" srcId="{BA5CF908-8132-4A84-9EE0-E7B47266AA1F}" destId="{4C04BB3B-BA37-4104-8071-8936D0A6B39F}" srcOrd="3" destOrd="0" presId="urn:microsoft.com/office/officeart/2008/layout/VerticalCurvedList"/>
    <dgm:cxn modelId="{C899F350-81D0-4B65-9980-FE834D49625D}" type="presParOf" srcId="{BA5CF908-8132-4A84-9EE0-E7B47266AA1F}" destId="{9683872D-7B66-43BB-AC37-5039F7FC2EB4}" srcOrd="4" destOrd="0" presId="urn:microsoft.com/office/officeart/2008/layout/VerticalCurvedList"/>
    <dgm:cxn modelId="{4BE493B0-ADD4-4528-B4EC-B646D09E996B}" type="presParOf" srcId="{9683872D-7B66-43BB-AC37-5039F7FC2EB4}" destId="{38AB5F7D-2AF3-482E-A285-125DFCD1AA88}" srcOrd="0" destOrd="0" presId="urn:microsoft.com/office/officeart/2008/layout/VerticalCurvedList"/>
    <dgm:cxn modelId="{E26C2386-AC05-49C2-A729-6A835A6D7B16}" type="presParOf" srcId="{BA5CF908-8132-4A84-9EE0-E7B47266AA1F}" destId="{785A324F-D2D2-4DDA-86EB-554D02A3DF5F}" srcOrd="5" destOrd="0" presId="urn:microsoft.com/office/officeart/2008/layout/VerticalCurvedList"/>
    <dgm:cxn modelId="{6B657268-6AA6-4BD8-92A7-15307F38F2B7}" type="presParOf" srcId="{BA5CF908-8132-4A84-9EE0-E7B47266AA1F}" destId="{3D95C214-0BC0-4256-AE1C-8F266F2B4E82}" srcOrd="6" destOrd="0" presId="urn:microsoft.com/office/officeart/2008/layout/VerticalCurvedList"/>
    <dgm:cxn modelId="{AE12FC29-9FBD-41C3-BA01-18E97E56403E}" type="presParOf" srcId="{3D95C214-0BC0-4256-AE1C-8F266F2B4E82}" destId="{6390A3C4-C191-408D-AE16-B66F4B77F969}" srcOrd="0" destOrd="0" presId="urn:microsoft.com/office/officeart/2008/layout/VerticalCurvedList"/>
    <dgm:cxn modelId="{D5E32AE1-1D99-4888-B7BA-B563A33E58DD}" type="presParOf" srcId="{BA5CF908-8132-4A84-9EE0-E7B47266AA1F}" destId="{9FACBA21-656F-4608-9CCA-22826D3CF14E}" srcOrd="7" destOrd="0" presId="urn:microsoft.com/office/officeart/2008/layout/VerticalCurvedList"/>
    <dgm:cxn modelId="{28F44F8E-3DFA-4ECF-ABD6-3877BBF91103}" type="presParOf" srcId="{BA5CF908-8132-4A84-9EE0-E7B47266AA1F}" destId="{97C9E2AB-5F6D-4EB2-B453-0445FB8CAC44}" srcOrd="8" destOrd="0" presId="urn:microsoft.com/office/officeart/2008/layout/VerticalCurvedList"/>
    <dgm:cxn modelId="{4302029C-F8C8-4406-89C7-F4293EF72387}" type="presParOf" srcId="{97C9E2AB-5F6D-4EB2-B453-0445FB8CAC44}" destId="{9AEFAFAB-809A-4EAF-BF35-C5C1E43367BF}" srcOrd="0" destOrd="0" presId="urn:microsoft.com/office/officeart/2008/layout/VerticalCurvedList"/>
    <dgm:cxn modelId="{25A4C3EA-DA89-4E93-884A-F8663D5838CE}" type="presParOf" srcId="{BA5CF908-8132-4A84-9EE0-E7B47266AA1F}" destId="{93D4127F-2F15-4007-BC40-1538553601A9}" srcOrd="9" destOrd="0" presId="urn:microsoft.com/office/officeart/2008/layout/VerticalCurvedList"/>
    <dgm:cxn modelId="{0A5A26A0-6A57-46FA-9AEF-5D749B7140EE}" type="presParOf" srcId="{BA5CF908-8132-4A84-9EE0-E7B47266AA1F}" destId="{E7B26161-6862-464C-9998-365560196F57}" srcOrd="10" destOrd="0" presId="urn:microsoft.com/office/officeart/2008/layout/VerticalCurvedList"/>
    <dgm:cxn modelId="{0477FCCB-09B5-4027-8EC0-4571BD94D5A2}" type="presParOf" srcId="{E7B26161-6862-464C-9998-365560196F57}" destId="{DDDE0DA6-1ED7-40E4-B22D-D65EDB66F156}" srcOrd="0" destOrd="0" presId="urn:microsoft.com/office/officeart/2008/layout/VerticalCurvedList"/>
    <dgm:cxn modelId="{A8F6296B-386B-4C7F-B434-E3A46DC01CFC}" type="presParOf" srcId="{BA5CF908-8132-4A84-9EE0-E7B47266AA1F}" destId="{322CBC28-C88A-4322-8A6E-808821AC800C}" srcOrd="11" destOrd="0" presId="urn:microsoft.com/office/officeart/2008/layout/VerticalCurvedList"/>
    <dgm:cxn modelId="{02CAE0EF-F1DA-4B8C-8B85-909A5EFD1B65}" type="presParOf" srcId="{BA5CF908-8132-4A84-9EE0-E7B47266AA1F}" destId="{D8A20C2E-40C3-4A2B-91F4-6FC33E8F059B}" srcOrd="12" destOrd="0" presId="urn:microsoft.com/office/officeart/2008/layout/VerticalCurvedList"/>
    <dgm:cxn modelId="{FE6EF086-DF87-4279-BC9E-EA482DC5D066}" type="presParOf" srcId="{D8A20C2E-40C3-4A2B-91F4-6FC33E8F059B}" destId="{2504F72A-58FB-4FA5-99B5-23F00695925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4B21E-83DB-4947-9FB2-8935D71230B8}">
      <dsp:nvSpPr>
        <dsp:cNvPr id="0" name=""/>
        <dsp:cNvSpPr/>
      </dsp:nvSpPr>
      <dsp:spPr>
        <a:xfrm>
          <a:off x="-12364133" y="-1869421"/>
          <a:ext cx="14576175" cy="14576175"/>
        </a:xfrm>
        <a:prstGeom prst="blockArc">
          <a:avLst>
            <a:gd name="adj1" fmla="val 18900000"/>
            <a:gd name="adj2" fmla="val 2700000"/>
            <a:gd name="adj3" fmla="val 148"/>
          </a:avLst>
        </a:pr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700E05AF-8367-4234-9C59-3F5BCFC7E50B}">
      <dsp:nvSpPr>
        <dsp:cNvPr id="0" name=""/>
        <dsp:cNvSpPr/>
      </dsp:nvSpPr>
      <dsp:spPr>
        <a:xfrm>
          <a:off x="0" y="481129"/>
          <a:ext cx="8552768" cy="132008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1. Data Acquisition</a:t>
          </a:r>
        </a:p>
      </dsp:txBody>
      <dsp:txXfrm>
        <a:off x="0" y="481129"/>
        <a:ext cx="8552768" cy="1320084"/>
      </dsp:txXfrm>
    </dsp:sp>
    <dsp:sp modelId="{0E56113D-9F20-4B33-ABC0-4B4FF96BE1C5}">
      <dsp:nvSpPr>
        <dsp:cNvPr id="0" name=""/>
        <dsp:cNvSpPr/>
      </dsp:nvSpPr>
      <dsp:spPr>
        <a:xfrm>
          <a:off x="0" y="707408"/>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4C04BB3B-BA37-4104-8071-8936D0A6B39F}">
      <dsp:nvSpPr>
        <dsp:cNvPr id="0" name=""/>
        <dsp:cNvSpPr/>
      </dsp:nvSpPr>
      <dsp:spPr>
        <a:xfrm>
          <a:off x="0" y="2281908"/>
          <a:ext cx="8528692" cy="1140954"/>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2. Data Cleansing</a:t>
          </a:r>
        </a:p>
      </dsp:txBody>
      <dsp:txXfrm>
        <a:off x="0" y="2281908"/>
        <a:ext cx="8528692" cy="1140954"/>
      </dsp:txXfrm>
    </dsp:sp>
    <dsp:sp modelId="{38AB5F7D-2AF3-482E-A285-125DFCD1AA88}">
      <dsp:nvSpPr>
        <dsp:cNvPr id="0" name=""/>
        <dsp:cNvSpPr/>
      </dsp:nvSpPr>
      <dsp:spPr>
        <a:xfrm>
          <a:off x="978640" y="2139289"/>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785A324F-D2D2-4DDA-86EB-554D02A3DF5F}">
      <dsp:nvSpPr>
        <dsp:cNvPr id="0" name=""/>
        <dsp:cNvSpPr/>
      </dsp:nvSpPr>
      <dsp:spPr>
        <a:xfrm>
          <a:off x="0" y="3993123"/>
          <a:ext cx="8556752" cy="1140954"/>
        </a:xfrm>
        <a:prstGeom prst="rect">
          <a:avLst/>
        </a:prstGeom>
        <a:solidFill>
          <a:srgbClr val="855B2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3. Data Analysis</a:t>
          </a:r>
        </a:p>
      </dsp:txBody>
      <dsp:txXfrm>
        <a:off x="0" y="3993123"/>
        <a:ext cx="8556752" cy="1140954"/>
      </dsp:txXfrm>
    </dsp:sp>
    <dsp:sp modelId="{6390A3C4-C191-408D-AE16-B66F4B77F969}">
      <dsp:nvSpPr>
        <dsp:cNvPr id="0" name=""/>
        <dsp:cNvSpPr/>
      </dsp:nvSpPr>
      <dsp:spPr>
        <a:xfrm>
          <a:off x="1407798" y="3850504"/>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FACBA21-656F-4608-9CCA-22826D3CF14E}">
      <dsp:nvSpPr>
        <dsp:cNvPr id="0" name=""/>
        <dsp:cNvSpPr/>
      </dsp:nvSpPr>
      <dsp:spPr>
        <a:xfrm>
          <a:off x="0" y="5703254"/>
          <a:ext cx="8556752" cy="114095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4. Data Visualisation</a:t>
          </a:r>
        </a:p>
      </dsp:txBody>
      <dsp:txXfrm>
        <a:off x="0" y="5703254"/>
        <a:ext cx="8556752" cy="1140954"/>
      </dsp:txXfrm>
    </dsp:sp>
    <dsp:sp modelId="{9AEFAFAB-809A-4EAF-BF35-C5C1E43367BF}">
      <dsp:nvSpPr>
        <dsp:cNvPr id="0" name=""/>
        <dsp:cNvSpPr/>
      </dsp:nvSpPr>
      <dsp:spPr>
        <a:xfrm>
          <a:off x="1407798" y="5560635"/>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3D4127F-2F15-4007-BC40-1538553601A9}">
      <dsp:nvSpPr>
        <dsp:cNvPr id="0" name=""/>
        <dsp:cNvSpPr/>
      </dsp:nvSpPr>
      <dsp:spPr>
        <a:xfrm>
          <a:off x="0" y="7414469"/>
          <a:ext cx="8528692" cy="1140954"/>
        </a:xfrm>
        <a:prstGeom prst="rect">
          <a:avLst/>
        </a:prstGeom>
        <a:solidFill>
          <a:srgbClr val="B8634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5. Insights, Conclusions</a:t>
          </a:r>
        </a:p>
      </dsp:txBody>
      <dsp:txXfrm>
        <a:off x="0" y="7414469"/>
        <a:ext cx="8528692" cy="1140954"/>
      </dsp:txXfrm>
    </dsp:sp>
    <dsp:sp modelId="{DDDE0DA6-1ED7-40E4-B22D-D65EDB66F156}">
      <dsp:nvSpPr>
        <dsp:cNvPr id="0" name=""/>
        <dsp:cNvSpPr/>
      </dsp:nvSpPr>
      <dsp:spPr>
        <a:xfrm>
          <a:off x="978640" y="7271850"/>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322CBC28-C88A-4322-8A6E-808821AC800C}">
      <dsp:nvSpPr>
        <dsp:cNvPr id="0" name=""/>
        <dsp:cNvSpPr/>
      </dsp:nvSpPr>
      <dsp:spPr>
        <a:xfrm>
          <a:off x="0" y="9125684"/>
          <a:ext cx="8552862" cy="1140954"/>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6. Deployment</a:t>
          </a:r>
        </a:p>
      </dsp:txBody>
      <dsp:txXfrm>
        <a:off x="0" y="9125684"/>
        <a:ext cx="8552862" cy="1140954"/>
      </dsp:txXfrm>
    </dsp:sp>
    <dsp:sp modelId="{2504F72A-58FB-4FA5-99B5-23F006959252}">
      <dsp:nvSpPr>
        <dsp:cNvPr id="0" name=""/>
        <dsp:cNvSpPr/>
      </dsp:nvSpPr>
      <dsp:spPr>
        <a:xfrm>
          <a:off x="40127" y="8983065"/>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F06E5-418C-4972-B1EE-34F6B582A94D}" type="datetimeFigureOut">
              <a:rPr lang="en-IN" smtClean="0"/>
              <a:t>15-12-2021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3F3D-1E0A-4DB6-9309-8BAD73C5F14B}" type="slidenum">
              <a:rPr lang="en-IN" smtClean="0"/>
              <a:t>‹#›</a:t>
            </a:fld>
            <a:endParaRPr lang="en-IN"/>
          </a:p>
        </p:txBody>
      </p:sp>
    </p:spTree>
    <p:extLst>
      <p:ext uri="{BB962C8B-B14F-4D97-AF65-F5344CB8AC3E}">
        <p14:creationId xmlns:p14="http://schemas.microsoft.com/office/powerpoint/2010/main" val="350308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093F3D-1E0A-4DB6-9309-8BAD73C5F14B}" type="slidenum">
              <a:rPr kumimoji="0" lang="en-IN"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IN"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2491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12</a:t>
            </a:fld>
            <a:endParaRPr lang="en-IN"/>
          </a:p>
        </p:txBody>
      </p:sp>
    </p:spTree>
    <p:extLst>
      <p:ext uri="{BB962C8B-B14F-4D97-AF65-F5344CB8AC3E}">
        <p14:creationId xmlns:p14="http://schemas.microsoft.com/office/powerpoint/2010/main" val="346198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13</a:t>
            </a:fld>
            <a:endParaRPr lang="en-IN"/>
          </a:p>
        </p:txBody>
      </p:sp>
    </p:spTree>
    <p:extLst>
      <p:ext uri="{BB962C8B-B14F-4D97-AF65-F5344CB8AC3E}">
        <p14:creationId xmlns:p14="http://schemas.microsoft.com/office/powerpoint/2010/main" val="290633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14</a:t>
            </a:fld>
            <a:endParaRPr lang="en-IN"/>
          </a:p>
        </p:txBody>
      </p:sp>
    </p:spTree>
    <p:extLst>
      <p:ext uri="{BB962C8B-B14F-4D97-AF65-F5344CB8AC3E}">
        <p14:creationId xmlns:p14="http://schemas.microsoft.com/office/powerpoint/2010/main" val="301439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15</a:t>
            </a:fld>
            <a:endParaRPr lang="en-IN"/>
          </a:p>
        </p:txBody>
      </p:sp>
    </p:spTree>
    <p:extLst>
      <p:ext uri="{BB962C8B-B14F-4D97-AF65-F5344CB8AC3E}">
        <p14:creationId xmlns:p14="http://schemas.microsoft.com/office/powerpoint/2010/main" val="132234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16</a:t>
            </a:fld>
            <a:endParaRPr lang="en-IN"/>
          </a:p>
        </p:txBody>
      </p:sp>
    </p:spTree>
    <p:extLst>
      <p:ext uri="{BB962C8B-B14F-4D97-AF65-F5344CB8AC3E}">
        <p14:creationId xmlns:p14="http://schemas.microsoft.com/office/powerpoint/2010/main" val="349632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17</a:t>
            </a:fld>
            <a:endParaRPr lang="en-IN"/>
          </a:p>
        </p:txBody>
      </p:sp>
    </p:spTree>
    <p:extLst>
      <p:ext uri="{BB962C8B-B14F-4D97-AF65-F5344CB8AC3E}">
        <p14:creationId xmlns:p14="http://schemas.microsoft.com/office/powerpoint/2010/main" val="240603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18</a:t>
            </a:fld>
            <a:endParaRPr lang="en-IN"/>
          </a:p>
        </p:txBody>
      </p:sp>
    </p:spTree>
    <p:extLst>
      <p:ext uri="{BB962C8B-B14F-4D97-AF65-F5344CB8AC3E}">
        <p14:creationId xmlns:p14="http://schemas.microsoft.com/office/powerpoint/2010/main" val="2084558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19</a:t>
            </a:fld>
            <a:endParaRPr lang="en-IN"/>
          </a:p>
        </p:txBody>
      </p:sp>
    </p:spTree>
    <p:extLst>
      <p:ext uri="{BB962C8B-B14F-4D97-AF65-F5344CB8AC3E}">
        <p14:creationId xmlns:p14="http://schemas.microsoft.com/office/powerpoint/2010/main" val="159555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20</a:t>
            </a:fld>
            <a:endParaRPr lang="en-IN"/>
          </a:p>
        </p:txBody>
      </p:sp>
    </p:spTree>
    <p:extLst>
      <p:ext uri="{BB962C8B-B14F-4D97-AF65-F5344CB8AC3E}">
        <p14:creationId xmlns:p14="http://schemas.microsoft.com/office/powerpoint/2010/main" val="3320247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21</a:t>
            </a:fld>
            <a:endParaRPr lang="en-IN"/>
          </a:p>
        </p:txBody>
      </p:sp>
    </p:spTree>
    <p:extLst>
      <p:ext uri="{BB962C8B-B14F-4D97-AF65-F5344CB8AC3E}">
        <p14:creationId xmlns:p14="http://schemas.microsoft.com/office/powerpoint/2010/main" val="294172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Chess websites collect large amounts of user data but never make proper use of it.</a:t>
            </a:r>
          </a:p>
        </p:txBody>
      </p:sp>
      <p:sp>
        <p:nvSpPr>
          <p:cNvPr id="4" name="Slide Number Placeholder 3"/>
          <p:cNvSpPr>
            <a:spLocks noGrp="1"/>
          </p:cNvSpPr>
          <p:nvPr>
            <p:ph type="sldNum" sz="quarter" idx="5"/>
          </p:nvPr>
        </p:nvSpPr>
        <p:spPr/>
        <p:txBody>
          <a:bodyPr/>
          <a:lstStyle/>
          <a:p>
            <a:fld id="{70093F3D-1E0A-4DB6-9309-8BAD73C5F14B}" type="slidenum">
              <a:rPr lang="en-IN" smtClean="0"/>
              <a:t>4</a:t>
            </a:fld>
            <a:endParaRPr lang="en-IN"/>
          </a:p>
        </p:txBody>
      </p:sp>
    </p:spTree>
    <p:extLst>
      <p:ext uri="{BB962C8B-B14F-4D97-AF65-F5344CB8AC3E}">
        <p14:creationId xmlns:p14="http://schemas.microsoft.com/office/powerpoint/2010/main" val="3444270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22</a:t>
            </a:fld>
            <a:endParaRPr lang="en-IN"/>
          </a:p>
        </p:txBody>
      </p:sp>
    </p:spTree>
    <p:extLst>
      <p:ext uri="{BB962C8B-B14F-4D97-AF65-F5344CB8AC3E}">
        <p14:creationId xmlns:p14="http://schemas.microsoft.com/office/powerpoint/2010/main" val="174231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23</a:t>
            </a:fld>
            <a:endParaRPr lang="en-IN"/>
          </a:p>
        </p:txBody>
      </p:sp>
    </p:spTree>
    <p:extLst>
      <p:ext uri="{BB962C8B-B14F-4D97-AF65-F5344CB8AC3E}">
        <p14:creationId xmlns:p14="http://schemas.microsoft.com/office/powerpoint/2010/main" val="81103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24</a:t>
            </a:fld>
            <a:endParaRPr lang="en-IN"/>
          </a:p>
        </p:txBody>
      </p:sp>
    </p:spTree>
    <p:extLst>
      <p:ext uri="{BB962C8B-B14F-4D97-AF65-F5344CB8AC3E}">
        <p14:creationId xmlns:p14="http://schemas.microsoft.com/office/powerpoint/2010/main" val="3307932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25</a:t>
            </a:fld>
            <a:endParaRPr lang="en-IN"/>
          </a:p>
        </p:txBody>
      </p:sp>
    </p:spTree>
    <p:extLst>
      <p:ext uri="{BB962C8B-B14F-4D97-AF65-F5344CB8AC3E}">
        <p14:creationId xmlns:p14="http://schemas.microsoft.com/office/powerpoint/2010/main" val="2243621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26</a:t>
            </a:fld>
            <a:endParaRPr lang="en-IN"/>
          </a:p>
        </p:txBody>
      </p:sp>
    </p:spTree>
    <p:extLst>
      <p:ext uri="{BB962C8B-B14F-4D97-AF65-F5344CB8AC3E}">
        <p14:creationId xmlns:p14="http://schemas.microsoft.com/office/powerpoint/2010/main" val="136604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27</a:t>
            </a:fld>
            <a:endParaRPr lang="en-IN"/>
          </a:p>
        </p:txBody>
      </p:sp>
    </p:spTree>
    <p:extLst>
      <p:ext uri="{BB962C8B-B14F-4D97-AF65-F5344CB8AC3E}">
        <p14:creationId xmlns:p14="http://schemas.microsoft.com/office/powerpoint/2010/main" val="1430014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28</a:t>
            </a:fld>
            <a:endParaRPr lang="en-IN"/>
          </a:p>
        </p:txBody>
      </p:sp>
    </p:spTree>
    <p:extLst>
      <p:ext uri="{BB962C8B-B14F-4D97-AF65-F5344CB8AC3E}">
        <p14:creationId xmlns:p14="http://schemas.microsoft.com/office/powerpoint/2010/main" val="2777763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29</a:t>
            </a:fld>
            <a:endParaRPr lang="en-IN"/>
          </a:p>
        </p:txBody>
      </p:sp>
    </p:spTree>
    <p:extLst>
      <p:ext uri="{BB962C8B-B14F-4D97-AF65-F5344CB8AC3E}">
        <p14:creationId xmlns:p14="http://schemas.microsoft.com/office/powerpoint/2010/main" val="2443453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30</a:t>
            </a:fld>
            <a:endParaRPr lang="en-IN"/>
          </a:p>
        </p:txBody>
      </p:sp>
    </p:spTree>
    <p:extLst>
      <p:ext uri="{BB962C8B-B14F-4D97-AF65-F5344CB8AC3E}">
        <p14:creationId xmlns:p14="http://schemas.microsoft.com/office/powerpoint/2010/main" val="942184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31</a:t>
            </a:fld>
            <a:endParaRPr lang="en-IN"/>
          </a:p>
        </p:txBody>
      </p:sp>
    </p:spTree>
    <p:extLst>
      <p:ext uri="{BB962C8B-B14F-4D97-AF65-F5344CB8AC3E}">
        <p14:creationId xmlns:p14="http://schemas.microsoft.com/office/powerpoint/2010/main" val="44100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5</a:t>
            </a:fld>
            <a:endParaRPr lang="en-IN"/>
          </a:p>
        </p:txBody>
      </p:sp>
    </p:spTree>
    <p:extLst>
      <p:ext uri="{BB962C8B-B14F-4D97-AF65-F5344CB8AC3E}">
        <p14:creationId xmlns:p14="http://schemas.microsoft.com/office/powerpoint/2010/main" val="461838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32</a:t>
            </a:fld>
            <a:endParaRPr lang="en-IN"/>
          </a:p>
        </p:txBody>
      </p:sp>
    </p:spTree>
    <p:extLst>
      <p:ext uri="{BB962C8B-B14F-4D97-AF65-F5344CB8AC3E}">
        <p14:creationId xmlns:p14="http://schemas.microsoft.com/office/powerpoint/2010/main" val="1453955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33</a:t>
            </a:fld>
            <a:endParaRPr lang="en-IN"/>
          </a:p>
        </p:txBody>
      </p:sp>
    </p:spTree>
    <p:extLst>
      <p:ext uri="{BB962C8B-B14F-4D97-AF65-F5344CB8AC3E}">
        <p14:creationId xmlns:p14="http://schemas.microsoft.com/office/powerpoint/2010/main" val="3444270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34</a:t>
            </a:fld>
            <a:endParaRPr lang="en-IN"/>
          </a:p>
        </p:txBody>
      </p:sp>
    </p:spTree>
    <p:extLst>
      <p:ext uri="{BB962C8B-B14F-4D97-AF65-F5344CB8AC3E}">
        <p14:creationId xmlns:p14="http://schemas.microsoft.com/office/powerpoint/2010/main" val="686917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35</a:t>
            </a:fld>
            <a:endParaRPr lang="en-IN"/>
          </a:p>
        </p:txBody>
      </p:sp>
    </p:spTree>
    <p:extLst>
      <p:ext uri="{BB962C8B-B14F-4D97-AF65-F5344CB8AC3E}">
        <p14:creationId xmlns:p14="http://schemas.microsoft.com/office/powerpoint/2010/main" val="2265491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36</a:t>
            </a:fld>
            <a:endParaRPr lang="en-IN"/>
          </a:p>
        </p:txBody>
      </p:sp>
    </p:spTree>
    <p:extLst>
      <p:ext uri="{BB962C8B-B14F-4D97-AF65-F5344CB8AC3E}">
        <p14:creationId xmlns:p14="http://schemas.microsoft.com/office/powerpoint/2010/main" val="783864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37</a:t>
            </a:fld>
            <a:endParaRPr lang="en-IN"/>
          </a:p>
        </p:txBody>
      </p:sp>
    </p:spTree>
    <p:extLst>
      <p:ext uri="{BB962C8B-B14F-4D97-AF65-F5344CB8AC3E}">
        <p14:creationId xmlns:p14="http://schemas.microsoft.com/office/powerpoint/2010/main" val="1438659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38</a:t>
            </a:fld>
            <a:endParaRPr lang="en-IN"/>
          </a:p>
        </p:txBody>
      </p:sp>
    </p:spTree>
    <p:extLst>
      <p:ext uri="{BB962C8B-B14F-4D97-AF65-F5344CB8AC3E}">
        <p14:creationId xmlns:p14="http://schemas.microsoft.com/office/powerpoint/2010/main" val="3525093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39</a:t>
            </a:fld>
            <a:endParaRPr lang="en-IN"/>
          </a:p>
        </p:txBody>
      </p:sp>
    </p:spTree>
    <p:extLst>
      <p:ext uri="{BB962C8B-B14F-4D97-AF65-F5344CB8AC3E}">
        <p14:creationId xmlns:p14="http://schemas.microsoft.com/office/powerpoint/2010/main" val="313929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6</a:t>
            </a:fld>
            <a:endParaRPr lang="en-IN"/>
          </a:p>
        </p:txBody>
      </p:sp>
    </p:spTree>
    <p:extLst>
      <p:ext uri="{BB962C8B-B14F-4D97-AF65-F5344CB8AC3E}">
        <p14:creationId xmlns:p14="http://schemas.microsoft.com/office/powerpoint/2010/main" val="3080688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7</a:t>
            </a:fld>
            <a:endParaRPr lang="en-IN"/>
          </a:p>
        </p:txBody>
      </p:sp>
    </p:spTree>
    <p:extLst>
      <p:ext uri="{BB962C8B-B14F-4D97-AF65-F5344CB8AC3E}">
        <p14:creationId xmlns:p14="http://schemas.microsoft.com/office/powerpoint/2010/main" val="224914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8</a:t>
            </a:fld>
            <a:endParaRPr lang="en-IN"/>
          </a:p>
        </p:txBody>
      </p:sp>
    </p:spTree>
    <p:extLst>
      <p:ext uri="{BB962C8B-B14F-4D97-AF65-F5344CB8AC3E}">
        <p14:creationId xmlns:p14="http://schemas.microsoft.com/office/powerpoint/2010/main" val="213110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9</a:t>
            </a:fld>
            <a:endParaRPr lang="en-IN"/>
          </a:p>
        </p:txBody>
      </p:sp>
    </p:spTree>
    <p:extLst>
      <p:ext uri="{BB962C8B-B14F-4D97-AF65-F5344CB8AC3E}">
        <p14:creationId xmlns:p14="http://schemas.microsoft.com/office/powerpoint/2010/main" val="237419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10</a:t>
            </a:fld>
            <a:endParaRPr lang="en-IN"/>
          </a:p>
        </p:txBody>
      </p:sp>
    </p:spTree>
    <p:extLst>
      <p:ext uri="{BB962C8B-B14F-4D97-AF65-F5344CB8AC3E}">
        <p14:creationId xmlns:p14="http://schemas.microsoft.com/office/powerpoint/2010/main" val="141446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11</a:t>
            </a:fld>
            <a:endParaRPr lang="en-IN"/>
          </a:p>
        </p:txBody>
      </p:sp>
    </p:spTree>
    <p:extLst>
      <p:ext uri="{BB962C8B-B14F-4D97-AF65-F5344CB8AC3E}">
        <p14:creationId xmlns:p14="http://schemas.microsoft.com/office/powerpoint/2010/main" val="217508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146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19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5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0705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21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2712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73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59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776616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806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67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4311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84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7071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99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94837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104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62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114300" y="-114300"/>
            <a:ext cx="24612600" cy="138938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114300" y="-114300"/>
            <a:ext cx="24612600" cy="120396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3076" name="AutoShape 4"/>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077" name="Rectangle 5"/>
          <p:cNvSpPr>
            <a:spLocks/>
          </p:cNvSpPr>
          <p:nvPr/>
        </p:nvSpPr>
        <p:spPr bwMode="auto">
          <a:xfrm>
            <a:off x="1473200" y="12623800"/>
            <a:ext cx="36703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609600" y="952500"/>
            <a:ext cx="406400" cy="406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726281" y="1091407"/>
            <a:ext cx="180975" cy="125412"/>
          </a:xfrm>
          <a:prstGeom prst="triangle">
            <a:avLst>
              <a:gd name="adj" fmla="val 50000"/>
            </a:avLst>
          </a:prstGeom>
          <a:solidFill>
            <a:srgbClr val="FFFFFF">
              <a:alpha val="70000"/>
            </a:srgbClr>
          </a:solidFill>
          <a:ln>
            <a:noFill/>
          </a:ln>
          <a:extLst>
            <a:ext uri="{91240B29-F687-4f45-9708-019B960494DF}">
              <a14:hiddenLine xmlns="" xmlns:a14="http://schemas.microsoft.com/office/drawing/2010/main"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457" y="-86020"/>
            <a:ext cx="24382820" cy="9036578"/>
            <a:chOff x="921" y="-1001"/>
            <a:chExt cx="10945" cy="3389"/>
          </a:xfrm>
        </p:grpSpPr>
        <p:sp>
          <p:nvSpPr>
            <p:cNvPr id="8194" name="Rectangle 2"/>
            <p:cNvSpPr>
              <a:spLocks/>
            </p:cNvSpPr>
            <p:nvPr/>
          </p:nvSpPr>
          <p:spPr bwMode="auto">
            <a:xfrm>
              <a:off x="921" y="-1001"/>
              <a:ext cx="10945" cy="2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Statistical Analysis of a Chess</a:t>
              </a:r>
              <a:r>
                <a:rPr kumimoji="0" lang="en-US" sz="8000" b="0" i="0" u="none" strike="noStrike" kern="1200" cap="none" spc="0" normalizeH="0" baseline="0" noProof="0" dirty="0">
                  <a:ln>
                    <a:noFill/>
                  </a:ln>
                  <a:solidFill>
                    <a:srgbClr val="92D050"/>
                  </a:solidFill>
                  <a:effectLst/>
                  <a:uLnTx/>
                  <a:uFillTx/>
                  <a:latin typeface="Segoe UI" panose="020B0502040204020203" pitchFamily="34" charset="0"/>
                  <a:ea typeface="ＭＳ Ｐゴシック" charset="0"/>
                  <a:cs typeface="Segoe UI" panose="020B0502040204020203" pitchFamily="34" charset="0"/>
                  <a:sym typeface="Open Sans Light" charset="0"/>
                </a:rPr>
                <a:t> </a:t>
              </a: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Player</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 using Data Science Pipeline.</a:t>
              </a:r>
            </a:p>
          </p:txBody>
        </p:sp>
        <p:pic>
          <p:nvPicPr>
            <p:cNvPr id="8196" name="Picture 4"/>
            <p:cNvPicPr>
              <a:picLocks noChangeAspect="1" noChangeArrowheads="1"/>
            </p:cNvPicPr>
            <p:nvPr/>
          </p:nvPicPr>
          <p:blipFill>
            <a:blip r:embed="rId3"/>
            <a:srcRect/>
            <a:stretch/>
          </p:blipFill>
          <p:spPr bwMode="auto">
            <a:xfrm>
              <a:off x="5877" y="1522"/>
              <a:ext cx="1033" cy="8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 name="TextBox 5">
            <a:extLst>
              <a:ext uri="{FF2B5EF4-FFF2-40B4-BE49-F238E27FC236}">
                <a16:creationId xmlns:a16="http://schemas.microsoft.com/office/drawing/2014/main" id="{C2D2D9B5-6CB8-48BC-9409-16B52CCD8367}"/>
              </a:ext>
            </a:extLst>
          </p:cNvPr>
          <p:cNvSpPr txBox="1"/>
          <p:nvPr/>
        </p:nvSpPr>
        <p:spPr>
          <a:xfrm>
            <a:off x="-7776" y="10169758"/>
            <a:ext cx="24382820" cy="1184042"/>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Paper ID : P011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1923104"/>
            <a:ext cx="22402800" cy="3795141"/>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150000"/>
              </a:lnSpc>
              <a:buAutoNum type="arabicPeriod" startAt="4"/>
            </a:pPr>
            <a:r>
              <a:rPr lang="en-IN" dirty="0">
                <a:solidFill>
                  <a:schemeClr val="bg1"/>
                </a:solidFill>
                <a:latin typeface="Bahnschrift Light" panose="020B0502040204020203" pitchFamily="34" charset="0"/>
              </a:rPr>
              <a:t> A Decision Tree classifier, classifies each games into clusters of related openings.</a:t>
            </a:r>
          </a:p>
        </p:txBody>
      </p:sp>
      <p:pic>
        <p:nvPicPr>
          <p:cNvPr id="5" name="Picture 4">
            <a:extLst>
              <a:ext uri="{FF2B5EF4-FFF2-40B4-BE49-F238E27FC236}">
                <a16:creationId xmlns:a16="http://schemas.microsoft.com/office/drawing/2014/main" id="{3BBF7DB4-1C2A-4946-88EF-AFC78052A45E}"/>
              </a:ext>
            </a:extLst>
          </p:cNvPr>
          <p:cNvPicPr>
            <a:picLocks noChangeAspect="1"/>
          </p:cNvPicPr>
          <p:nvPr/>
        </p:nvPicPr>
        <p:blipFill>
          <a:blip r:embed="rId3"/>
          <a:stretch>
            <a:fillRect/>
          </a:stretch>
        </p:blipFill>
        <p:spPr>
          <a:xfrm>
            <a:off x="3200400" y="6148988"/>
            <a:ext cx="8991600" cy="6998230"/>
          </a:xfrm>
          <a:prstGeom prst="rect">
            <a:avLst/>
          </a:prstGeom>
        </p:spPr>
      </p:pic>
      <p:pic>
        <p:nvPicPr>
          <p:cNvPr id="8" name="Picture 7">
            <a:extLst>
              <a:ext uri="{FF2B5EF4-FFF2-40B4-BE49-F238E27FC236}">
                <a16:creationId xmlns:a16="http://schemas.microsoft.com/office/drawing/2014/main" id="{D5CDD767-3A63-4673-9400-08547CFF991E}"/>
              </a:ext>
            </a:extLst>
          </p:cNvPr>
          <p:cNvPicPr>
            <a:picLocks noChangeAspect="1"/>
          </p:cNvPicPr>
          <p:nvPr/>
        </p:nvPicPr>
        <p:blipFill>
          <a:blip r:embed="rId4"/>
          <a:stretch>
            <a:fillRect/>
          </a:stretch>
        </p:blipFill>
        <p:spPr>
          <a:xfrm>
            <a:off x="12647520" y="4724400"/>
            <a:ext cx="7545480" cy="8422818"/>
          </a:xfrm>
          <a:prstGeom prst="rect">
            <a:avLst/>
          </a:prstGeom>
        </p:spPr>
      </p:pic>
    </p:spTree>
    <p:extLst>
      <p:ext uri="{BB962C8B-B14F-4D97-AF65-F5344CB8AC3E}">
        <p14:creationId xmlns:p14="http://schemas.microsoft.com/office/powerpoint/2010/main" val="70614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1923104"/>
            <a:ext cx="23393400" cy="3795141"/>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150000"/>
              </a:lnSpc>
              <a:buAutoNum type="arabicPeriod" startAt="5"/>
            </a:pPr>
            <a:r>
              <a:rPr lang="en-IN" dirty="0">
                <a:solidFill>
                  <a:schemeClr val="bg1"/>
                </a:solidFill>
                <a:latin typeface="Bahnschrift Light" panose="020B0502040204020203" pitchFamily="34" charset="0"/>
              </a:rPr>
              <a:t> These clusters are used to plot the data points ( using Seaborn and Matplotlib ) and calculate win probabilities as white or black.</a:t>
            </a:r>
          </a:p>
        </p:txBody>
      </p:sp>
      <p:pic>
        <p:nvPicPr>
          <p:cNvPr id="7" name="Picture 2">
            <a:extLst>
              <a:ext uri="{FF2B5EF4-FFF2-40B4-BE49-F238E27FC236}">
                <a16:creationId xmlns:a16="http://schemas.microsoft.com/office/drawing/2014/main" id="{65279CD5-973F-4094-8FFC-A9383098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830008"/>
            <a:ext cx="11277600" cy="5612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tplotlib - Introduction to Python Plots with Examples | ML+">
            <a:extLst>
              <a:ext uri="{FF2B5EF4-FFF2-40B4-BE49-F238E27FC236}">
                <a16:creationId xmlns:a16="http://schemas.microsoft.com/office/drawing/2014/main" id="{C849BBCB-BA07-4E22-B6D2-6BABF1641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800" y="6803571"/>
            <a:ext cx="11277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0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99028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- 2  :  Opponent Comparison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2402800" cy="10258449"/>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lnSpc>
                <a:spcPct val="150000"/>
              </a:lnSpc>
            </a:pPr>
            <a:r>
              <a:rPr lang="en-IN" dirty="0">
                <a:solidFill>
                  <a:schemeClr val="bg1"/>
                </a:solidFill>
                <a:latin typeface="Bahnschrift Light" panose="020B0502040204020203" pitchFamily="34" charset="0"/>
              </a:rPr>
              <a:t> -  This module can be used to study the user’s chances of winning against a particular opponent.</a:t>
            </a:r>
          </a:p>
          <a:p>
            <a:pPr lvl="4" algn="l">
              <a:lnSpc>
                <a:spcPct val="150000"/>
              </a:lnSpc>
            </a:pPr>
            <a:r>
              <a:rPr lang="en-IN" dirty="0">
                <a:solidFill>
                  <a:schemeClr val="bg1"/>
                </a:solidFill>
                <a:latin typeface="Bahnschrift Light" panose="020B0502040204020203" pitchFamily="34" charset="0"/>
              </a:rPr>
              <a:t>-   It provides an in-depth, side-by-side comparison of the user’s vs opponent’s statistical data.</a:t>
            </a:r>
          </a:p>
          <a:p>
            <a:pPr lvl="4" algn="l">
              <a:lnSpc>
                <a:spcPct val="150000"/>
              </a:lnSpc>
            </a:pPr>
            <a:r>
              <a:rPr lang="en-IN" dirty="0">
                <a:solidFill>
                  <a:schemeClr val="bg1"/>
                </a:solidFill>
                <a:latin typeface="Bahnschrift Light" panose="020B0502040204020203" pitchFamily="34" charset="0"/>
              </a:rPr>
              <a:t> -  It shows rating graphs, opponent’s strengths and weaknesses and how the user can prepare before a match against the specified opponent.</a:t>
            </a:r>
          </a:p>
        </p:txBody>
      </p:sp>
    </p:spTree>
    <p:extLst>
      <p:ext uri="{BB962C8B-B14F-4D97-AF65-F5344CB8AC3E}">
        <p14:creationId xmlns:p14="http://schemas.microsoft.com/office/powerpoint/2010/main" val="426074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99028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- 2  :  Opponent Comparison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3774400" cy="7673126"/>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 </a:t>
            </a:r>
          </a:p>
          <a:p>
            <a:pPr marL="2286000" lvl="3" indent="-914400" algn="l">
              <a:lnSpc>
                <a:spcPct val="150000"/>
              </a:lnSpc>
              <a:buAutoNum type="arabicPeriod"/>
            </a:pPr>
            <a:r>
              <a:rPr lang="en-IN" dirty="0">
                <a:solidFill>
                  <a:schemeClr val="bg1"/>
                </a:solidFill>
                <a:latin typeface="Bahnschrift Light" panose="020B0502040204020203" pitchFamily="34" charset="0"/>
              </a:rPr>
              <a:t>System will input the user’s and opponent’s Chess DB username.</a:t>
            </a:r>
          </a:p>
          <a:p>
            <a:pPr marL="2286000" lvl="3" indent="-914400" algn="l">
              <a:lnSpc>
                <a:spcPct val="150000"/>
              </a:lnSpc>
              <a:buAutoNum type="arabicPeriod"/>
            </a:pPr>
            <a:r>
              <a:rPr lang="en-IN" dirty="0">
                <a:solidFill>
                  <a:schemeClr val="bg1"/>
                </a:solidFill>
                <a:latin typeface="Bahnschrift Light" panose="020B0502040204020203" pitchFamily="34" charset="0"/>
              </a:rPr>
              <a:t>All of the game data associated with the usernames is downloaded using API calls.</a:t>
            </a:r>
          </a:p>
          <a:p>
            <a:pPr marL="2286000" lvl="3" indent="-914400" algn="l">
              <a:lnSpc>
                <a:spcPct val="150000"/>
              </a:lnSpc>
              <a:buAutoNum type="arabicPeriod"/>
            </a:pPr>
            <a:r>
              <a:rPr lang="en-IN" dirty="0">
                <a:solidFill>
                  <a:schemeClr val="bg1"/>
                </a:solidFill>
                <a:latin typeface="Bahnschrift Light" panose="020B0502040204020203" pitchFamily="34" charset="0"/>
              </a:rPr>
              <a:t>All other steps are the same as Module – 1, except that it will show a side by side comparison of the derived data. </a:t>
            </a:r>
          </a:p>
        </p:txBody>
      </p:sp>
    </p:spTree>
    <p:extLst>
      <p:ext uri="{BB962C8B-B14F-4D97-AF65-F5344CB8AC3E}">
        <p14:creationId xmlns:p14="http://schemas.microsoft.com/office/powerpoint/2010/main" val="2045602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129508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3 &amp; 4  :  Roll Credits and Exit</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3774400" cy="5949577"/>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endParaRPr lang="en-IN" dirty="0">
              <a:solidFill>
                <a:schemeClr val="bg1"/>
              </a:solidFill>
              <a:latin typeface="Bahnschrift Light" panose="020B0502040204020203" pitchFamily="34" charset="0"/>
            </a:endParaRPr>
          </a:p>
          <a:p>
            <a:pPr marL="2286000" lvl="3" indent="-914400" algn="l">
              <a:lnSpc>
                <a:spcPct val="150000"/>
              </a:lnSpc>
              <a:buAutoNum type="arabicPeriod"/>
            </a:pPr>
            <a:r>
              <a:rPr lang="en-IN" dirty="0">
                <a:solidFill>
                  <a:schemeClr val="bg1"/>
                </a:solidFill>
                <a:latin typeface="Bahnschrift Light" panose="020B0502040204020203" pitchFamily="34" charset="0"/>
              </a:rPr>
              <a:t> Roll Credits will give information about the program version, details about the developers and credits to the staff members.</a:t>
            </a:r>
          </a:p>
          <a:p>
            <a:pPr marL="2286000" lvl="3" indent="-914400" algn="l">
              <a:lnSpc>
                <a:spcPct val="150000"/>
              </a:lnSpc>
              <a:buAutoNum type="arabicPeriod"/>
            </a:pPr>
            <a:r>
              <a:rPr lang="en-IN" dirty="0">
                <a:solidFill>
                  <a:schemeClr val="bg1"/>
                </a:solidFill>
                <a:latin typeface="Bahnschrift Light" panose="020B0502040204020203" pitchFamily="34" charset="0"/>
              </a:rPr>
              <a:t> Exit will clear all temporary files and exit the program.</a:t>
            </a:r>
          </a:p>
        </p:txBody>
      </p:sp>
    </p:spTree>
    <p:extLst>
      <p:ext uri="{BB962C8B-B14F-4D97-AF65-F5344CB8AC3E}">
        <p14:creationId xmlns:p14="http://schemas.microsoft.com/office/powerpoint/2010/main" val="34876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F6A3624-191D-4B3D-A113-DA27556D0CDF}"/>
              </a:ext>
            </a:extLst>
          </p:cNvPr>
          <p:cNvSpPr/>
          <p:nvPr/>
        </p:nvSpPr>
        <p:spPr bwMode="auto">
          <a:xfrm>
            <a:off x="14249400" y="25908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236537"/>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3810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8C0E575A-00C5-4D52-9720-BBDEA444A6E0}"/>
              </a:ext>
            </a:extLst>
          </p:cNvPr>
          <p:cNvSpPr>
            <a:spLocks/>
          </p:cNvSpPr>
          <p:nvPr/>
        </p:nvSpPr>
        <p:spPr bwMode="auto">
          <a:xfrm>
            <a:off x="1676400" y="466414"/>
            <a:ext cx="12876766" cy="1048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50000"/>
              </a:lnSpc>
            </a:pPr>
            <a:r>
              <a:rPr lang="en-US" sz="6400" dirty="0">
                <a:solidFill>
                  <a:schemeClr val="bg1"/>
                </a:solidFill>
                <a:latin typeface="Open Sans Light" charset="0"/>
                <a:ea typeface="ＭＳ Ｐゴシック" charset="0"/>
                <a:cs typeface="Open Sans Light" charset="0"/>
                <a:sym typeface="Open Sans Light" charset="0"/>
              </a:rPr>
              <a:t>Typical Data Science Pipeline</a:t>
            </a:r>
            <a:endParaRPr lang="en-US" sz="4200" dirty="0">
              <a:solidFill>
                <a:schemeClr val="bg1"/>
              </a:solidFill>
              <a:latin typeface="Open Sans Light Italic" charset="0"/>
              <a:ea typeface="ＭＳ Ｐゴシック" charset="0"/>
              <a:cs typeface="Open Sans Light Italic" charset="0"/>
              <a:sym typeface="Open Sans Light Italic" charset="0"/>
            </a:endParaRPr>
          </a:p>
        </p:txBody>
      </p:sp>
      <p:graphicFrame>
        <p:nvGraphicFramePr>
          <p:cNvPr id="9" name="Diagram 8">
            <a:extLst>
              <a:ext uri="{FF2B5EF4-FFF2-40B4-BE49-F238E27FC236}">
                <a16:creationId xmlns:a16="http://schemas.microsoft.com/office/drawing/2014/main" id="{E9CF8092-FC1E-4E6C-B898-8011C5A538C4}"/>
              </a:ext>
            </a:extLst>
          </p:cNvPr>
          <p:cNvGraphicFramePr/>
          <p:nvPr>
            <p:extLst>
              <p:ext uri="{D42A27DB-BD31-4B8C-83A1-F6EECF244321}">
                <p14:modId xmlns:p14="http://schemas.microsoft.com/office/powerpoint/2010/main" val="3906833491"/>
              </p:ext>
            </p:extLst>
          </p:nvPr>
        </p:nvGraphicFramePr>
        <p:xfrm>
          <a:off x="1447800" y="2185874"/>
          <a:ext cx="10489166"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Straight Arrow Connector 19">
            <a:extLst>
              <a:ext uri="{FF2B5EF4-FFF2-40B4-BE49-F238E27FC236}">
                <a16:creationId xmlns:a16="http://schemas.microsoft.com/office/drawing/2014/main" id="{9A0B0A6B-9C9E-48C7-AAF5-3444DD744E49}"/>
              </a:ext>
            </a:extLst>
          </p:cNvPr>
          <p:cNvCxnSpPr>
            <a:cxnSpLocks/>
          </p:cNvCxnSpPr>
          <p:nvPr/>
        </p:nvCxnSpPr>
        <p:spPr bwMode="auto">
          <a:xfrm>
            <a:off x="11277600" y="51054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a:extLst>
              <a:ext uri="{FF2B5EF4-FFF2-40B4-BE49-F238E27FC236}">
                <a16:creationId xmlns:a16="http://schemas.microsoft.com/office/drawing/2014/main" id="{72F41D9C-FA57-4955-8D6D-A1C3C1BCA284}"/>
              </a:ext>
            </a:extLst>
          </p:cNvPr>
          <p:cNvCxnSpPr>
            <a:cxnSpLocks/>
          </p:cNvCxnSpPr>
          <p:nvPr/>
        </p:nvCxnSpPr>
        <p:spPr bwMode="auto">
          <a:xfrm>
            <a:off x="11277600" y="34290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62BAED77-A9D3-4276-99F4-C73539CEF6D2}"/>
              </a:ext>
            </a:extLst>
          </p:cNvPr>
          <p:cNvCxnSpPr>
            <a:cxnSpLocks/>
          </p:cNvCxnSpPr>
          <p:nvPr/>
        </p:nvCxnSpPr>
        <p:spPr bwMode="auto">
          <a:xfrm>
            <a:off x="11277600" y="67056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595A09C1-4235-4705-8E91-986C73C35A9D}"/>
              </a:ext>
            </a:extLst>
          </p:cNvPr>
          <p:cNvCxnSpPr>
            <a:cxnSpLocks/>
          </p:cNvCxnSpPr>
          <p:nvPr/>
        </p:nvCxnSpPr>
        <p:spPr bwMode="auto">
          <a:xfrm>
            <a:off x="11277600" y="84582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Arrow Connector 28">
            <a:extLst>
              <a:ext uri="{FF2B5EF4-FFF2-40B4-BE49-F238E27FC236}">
                <a16:creationId xmlns:a16="http://schemas.microsoft.com/office/drawing/2014/main" id="{2B4B44A5-C2AF-4527-A2B4-9394A692D98D}"/>
              </a:ext>
            </a:extLst>
          </p:cNvPr>
          <p:cNvCxnSpPr>
            <a:cxnSpLocks/>
          </p:cNvCxnSpPr>
          <p:nvPr/>
        </p:nvCxnSpPr>
        <p:spPr bwMode="auto">
          <a:xfrm>
            <a:off x="11277600" y="102108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B80347E0-D53E-4EEF-BC00-50FDCA74314F}"/>
              </a:ext>
            </a:extLst>
          </p:cNvPr>
          <p:cNvCxnSpPr>
            <a:cxnSpLocks/>
          </p:cNvCxnSpPr>
          <p:nvPr/>
        </p:nvCxnSpPr>
        <p:spPr bwMode="auto">
          <a:xfrm>
            <a:off x="11353800" y="119634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 name="Rectangle 3">
            <a:extLst>
              <a:ext uri="{FF2B5EF4-FFF2-40B4-BE49-F238E27FC236}">
                <a16:creationId xmlns:a16="http://schemas.microsoft.com/office/drawing/2014/main" id="{896FA4F7-1074-4537-A64E-6DC25F846704}"/>
              </a:ext>
            </a:extLst>
          </p:cNvPr>
          <p:cNvSpPr>
            <a:spLocks/>
          </p:cNvSpPr>
          <p:nvPr/>
        </p:nvSpPr>
        <p:spPr bwMode="auto">
          <a:xfrm>
            <a:off x="14249398" y="2590800"/>
            <a:ext cx="8229600" cy="1309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Public APIs of Chess sites</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26" name="Rectangle 3">
            <a:extLst>
              <a:ext uri="{FF2B5EF4-FFF2-40B4-BE49-F238E27FC236}">
                <a16:creationId xmlns:a16="http://schemas.microsoft.com/office/drawing/2014/main" id="{E6CFE19E-AB05-45DD-95C9-1826E7AAAA5C}"/>
              </a:ext>
            </a:extLst>
          </p:cNvPr>
          <p:cNvSpPr>
            <a:spLocks/>
          </p:cNvSpPr>
          <p:nvPr/>
        </p:nvSpPr>
        <p:spPr bwMode="auto">
          <a:xfrm>
            <a:off x="14249399" y="4276121"/>
            <a:ext cx="8229600" cy="1362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75000"/>
                  </a:schemeClr>
                </a:solidFill>
                <a:latin typeface="Open Sans Light" charset="0"/>
                <a:ea typeface="ＭＳ Ｐゴシック" charset="0"/>
                <a:cs typeface="Open Sans Light" charset="0"/>
                <a:sym typeface="Open Sans Light" charset="0"/>
              </a:rPr>
              <a:t>NumPy , Pandas</a:t>
            </a:r>
            <a:endParaRPr lang="en-US" sz="3600" dirty="0">
              <a:solidFill>
                <a:schemeClr val="bg1">
                  <a:lumMod val="75000"/>
                </a:schemeClr>
              </a:solidFill>
              <a:latin typeface="Open Sans Light Italic" charset="0"/>
              <a:ea typeface="ＭＳ Ｐゴシック" charset="0"/>
              <a:cs typeface="Open Sans Light Italic" charset="0"/>
              <a:sym typeface="Open Sans Light Italic" charset="0"/>
            </a:endParaRPr>
          </a:p>
        </p:txBody>
      </p:sp>
      <p:sp>
        <p:nvSpPr>
          <p:cNvPr id="32" name="Rectangle 3">
            <a:extLst>
              <a:ext uri="{FF2B5EF4-FFF2-40B4-BE49-F238E27FC236}">
                <a16:creationId xmlns:a16="http://schemas.microsoft.com/office/drawing/2014/main" id="{380AA15A-0D62-4498-A6C3-87A565CF20ED}"/>
              </a:ext>
            </a:extLst>
          </p:cNvPr>
          <p:cNvSpPr>
            <a:spLocks/>
          </p:cNvSpPr>
          <p:nvPr/>
        </p:nvSpPr>
        <p:spPr bwMode="auto">
          <a:xfrm>
            <a:off x="14249399" y="5943600"/>
            <a:ext cx="8229600" cy="1273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Decision Tree Classifiers</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34" name="Rectangle 3">
            <a:extLst>
              <a:ext uri="{FF2B5EF4-FFF2-40B4-BE49-F238E27FC236}">
                <a16:creationId xmlns:a16="http://schemas.microsoft.com/office/drawing/2014/main" id="{E886F1F2-D3AC-4845-8986-4CB40AC57235}"/>
              </a:ext>
            </a:extLst>
          </p:cNvPr>
          <p:cNvSpPr>
            <a:spLocks/>
          </p:cNvSpPr>
          <p:nvPr/>
        </p:nvSpPr>
        <p:spPr bwMode="auto">
          <a:xfrm>
            <a:off x="14249399" y="7696200"/>
            <a:ext cx="82296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85000"/>
                  </a:schemeClr>
                </a:solidFill>
                <a:latin typeface="Open Sans Light" charset="0"/>
                <a:ea typeface="ＭＳ Ｐゴシック" charset="0"/>
                <a:cs typeface="Open Sans Light" charset="0"/>
                <a:sym typeface="Open Sans Light" charset="0"/>
              </a:rPr>
              <a:t>Seaborn, Matplotlib</a:t>
            </a:r>
            <a:endParaRPr lang="en-US" sz="3600" dirty="0">
              <a:solidFill>
                <a:schemeClr val="bg1">
                  <a:lumMod val="85000"/>
                </a:schemeClr>
              </a:solidFill>
              <a:latin typeface="Open Sans Light Italic" charset="0"/>
              <a:ea typeface="ＭＳ Ｐゴシック" charset="0"/>
              <a:cs typeface="Open Sans Light Italic" charset="0"/>
              <a:sym typeface="Open Sans Light Italic" charset="0"/>
            </a:endParaRPr>
          </a:p>
        </p:txBody>
      </p:sp>
      <p:sp>
        <p:nvSpPr>
          <p:cNvPr id="38" name="Rectangle 37">
            <a:extLst>
              <a:ext uri="{FF2B5EF4-FFF2-40B4-BE49-F238E27FC236}">
                <a16:creationId xmlns:a16="http://schemas.microsoft.com/office/drawing/2014/main" id="{FCB1A066-2C03-49CA-A8A0-AE31715292FB}"/>
              </a:ext>
            </a:extLst>
          </p:cNvPr>
          <p:cNvSpPr/>
          <p:nvPr/>
        </p:nvSpPr>
        <p:spPr bwMode="auto">
          <a:xfrm>
            <a:off x="14249400" y="44196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9" name="Rectangle 38">
            <a:extLst>
              <a:ext uri="{FF2B5EF4-FFF2-40B4-BE49-F238E27FC236}">
                <a16:creationId xmlns:a16="http://schemas.microsoft.com/office/drawing/2014/main" id="{B2E53F51-A9DF-4993-AF0A-FF4F960A83F8}"/>
              </a:ext>
            </a:extLst>
          </p:cNvPr>
          <p:cNvSpPr/>
          <p:nvPr/>
        </p:nvSpPr>
        <p:spPr bwMode="auto">
          <a:xfrm>
            <a:off x="14249400" y="60960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1" name="Rectangle 40">
            <a:extLst>
              <a:ext uri="{FF2B5EF4-FFF2-40B4-BE49-F238E27FC236}">
                <a16:creationId xmlns:a16="http://schemas.microsoft.com/office/drawing/2014/main" id="{23300D08-BF77-4F48-B6CA-D1B687CA9FD5}"/>
              </a:ext>
            </a:extLst>
          </p:cNvPr>
          <p:cNvSpPr/>
          <p:nvPr/>
        </p:nvSpPr>
        <p:spPr bwMode="auto">
          <a:xfrm>
            <a:off x="14249400" y="7834627"/>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3" name="Rectangle 3">
            <a:extLst>
              <a:ext uri="{FF2B5EF4-FFF2-40B4-BE49-F238E27FC236}">
                <a16:creationId xmlns:a16="http://schemas.microsoft.com/office/drawing/2014/main" id="{CA8F7A5A-4377-4E13-8080-1684BBA61526}"/>
              </a:ext>
            </a:extLst>
          </p:cNvPr>
          <p:cNvSpPr>
            <a:spLocks/>
          </p:cNvSpPr>
          <p:nvPr/>
        </p:nvSpPr>
        <p:spPr bwMode="auto">
          <a:xfrm>
            <a:off x="14173200" y="9466644"/>
            <a:ext cx="8229600" cy="1277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Front End UI / UX</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45" name="Rectangle 44">
            <a:extLst>
              <a:ext uri="{FF2B5EF4-FFF2-40B4-BE49-F238E27FC236}">
                <a16:creationId xmlns:a16="http://schemas.microsoft.com/office/drawing/2014/main" id="{C9037FF1-8217-4C9A-8159-EAA257B00A45}"/>
              </a:ext>
            </a:extLst>
          </p:cNvPr>
          <p:cNvSpPr/>
          <p:nvPr/>
        </p:nvSpPr>
        <p:spPr bwMode="auto">
          <a:xfrm>
            <a:off x="14249400" y="9541439"/>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7" name="Rectangle 3">
            <a:extLst>
              <a:ext uri="{FF2B5EF4-FFF2-40B4-BE49-F238E27FC236}">
                <a16:creationId xmlns:a16="http://schemas.microsoft.com/office/drawing/2014/main" id="{9D986798-010A-4EAE-9C62-F884932E5BA1}"/>
              </a:ext>
            </a:extLst>
          </p:cNvPr>
          <p:cNvSpPr>
            <a:spLocks/>
          </p:cNvSpPr>
          <p:nvPr/>
        </p:nvSpPr>
        <p:spPr bwMode="auto">
          <a:xfrm>
            <a:off x="14249398" y="11125200"/>
            <a:ext cx="8534402" cy="1277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85000"/>
                  </a:schemeClr>
                </a:solidFill>
                <a:latin typeface="Open Sans Light" charset="0"/>
                <a:ea typeface="ＭＳ Ｐゴシック" charset="0"/>
                <a:cs typeface="Open Sans Light" charset="0"/>
                <a:sym typeface="Open Sans Light" charset="0"/>
              </a:rPr>
              <a:t>Tkinter GUI library</a:t>
            </a:r>
            <a:endParaRPr lang="en-US" sz="3600" dirty="0">
              <a:solidFill>
                <a:schemeClr val="bg1">
                  <a:lumMod val="85000"/>
                </a:schemeClr>
              </a:solidFill>
              <a:latin typeface="Open Sans Light Italic" charset="0"/>
              <a:ea typeface="ＭＳ Ｐゴシック" charset="0"/>
              <a:cs typeface="Open Sans Light Italic" charset="0"/>
              <a:sym typeface="Open Sans Light Italic" charset="0"/>
            </a:endParaRPr>
          </a:p>
        </p:txBody>
      </p:sp>
      <p:sp>
        <p:nvSpPr>
          <p:cNvPr id="49" name="Rectangle 48">
            <a:extLst>
              <a:ext uri="{FF2B5EF4-FFF2-40B4-BE49-F238E27FC236}">
                <a16:creationId xmlns:a16="http://schemas.microsoft.com/office/drawing/2014/main" id="{D2E21AA4-0496-4647-836F-699F04B545A4}"/>
              </a:ext>
            </a:extLst>
          </p:cNvPr>
          <p:cNvSpPr/>
          <p:nvPr/>
        </p:nvSpPr>
        <p:spPr bwMode="auto">
          <a:xfrm>
            <a:off x="14249399" y="11263627"/>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998420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Acquisition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3124200" y="4695513"/>
            <a:ext cx="10744200" cy="432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Chess.com Public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Lichess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ChessDB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Opening Explorer Datasets</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Custom PGN Datasets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44098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Acquisition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7DD5E7B0-C1F2-4A00-83E0-EAB57574D6C2}"/>
              </a:ext>
            </a:extLst>
          </p:cNvPr>
          <p:cNvPicPr>
            <a:picLocks noChangeAspect="1"/>
          </p:cNvPicPr>
          <p:nvPr/>
        </p:nvPicPr>
        <p:blipFill rotWithShape="1">
          <a:blip r:embed="rId3"/>
          <a:srcRect t="16785" r="13072"/>
          <a:stretch/>
        </p:blipFill>
        <p:spPr>
          <a:xfrm>
            <a:off x="1946910" y="1746447"/>
            <a:ext cx="20490180" cy="11503261"/>
          </a:xfrm>
          <a:prstGeom prst="rect">
            <a:avLst/>
          </a:prstGeom>
        </p:spPr>
      </p:pic>
      <p:pic>
        <p:nvPicPr>
          <p:cNvPr id="5" name="Picture 2" descr="Published-Data API">
            <a:extLst>
              <a:ext uri="{FF2B5EF4-FFF2-40B4-BE49-F238E27FC236}">
                <a16:creationId xmlns:a16="http://schemas.microsoft.com/office/drawing/2014/main" id="{DE322DCA-15EF-4B99-A416-8CE466215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5791200"/>
            <a:ext cx="7543799" cy="423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0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Cleansing</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3581400" y="3962400"/>
            <a:ext cx="17221200" cy="7449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Remove all unnecessary data.</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Sort, Reorder and Reshape the Data.</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Store it in usable CSV or JSON format.</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Implement proper File Handling and caching to retrieve the data from stored files.</a:t>
            </a: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spTree>
    <p:extLst>
      <p:ext uri="{BB962C8B-B14F-4D97-AF65-F5344CB8AC3E}">
        <p14:creationId xmlns:p14="http://schemas.microsoft.com/office/powerpoint/2010/main" val="315556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A3BB7-E2F7-4B43-945D-6D7BCA100B18}"/>
              </a:ext>
            </a:extLst>
          </p:cNvPr>
          <p:cNvPicPr>
            <a:picLocks noChangeAspect="1"/>
          </p:cNvPicPr>
          <p:nvPr/>
        </p:nvPicPr>
        <p:blipFill rotWithShape="1">
          <a:blip r:embed="rId3"/>
          <a:srcRect l="49167" t="4814" r="21708" b="4814"/>
          <a:stretch/>
        </p:blipFill>
        <p:spPr>
          <a:xfrm>
            <a:off x="16154400" y="208491"/>
            <a:ext cx="7620000" cy="13299017"/>
          </a:xfrm>
          <a:prstGeom prst="rect">
            <a:avLst/>
          </a:prstGeom>
          <a:ln>
            <a:noFill/>
          </a:ln>
        </p:spPr>
      </p:pic>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a:extLst>
              <a:ext uri="{FF2B5EF4-FFF2-40B4-BE49-F238E27FC236}">
                <a16:creationId xmlns:a16="http://schemas.microsoft.com/office/drawing/2014/main" id="{BED7AD80-5CE2-4D3F-8BC3-73CA6ABC49DA}"/>
              </a:ext>
            </a:extLst>
          </p:cNvPr>
          <p:cNvSpPr/>
          <p:nvPr/>
        </p:nvSpPr>
        <p:spPr bwMode="auto">
          <a:xfrm>
            <a:off x="16535400" y="990600"/>
            <a:ext cx="2057400" cy="457196"/>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8" name="Rectangle 7">
            <a:extLst>
              <a:ext uri="{FF2B5EF4-FFF2-40B4-BE49-F238E27FC236}">
                <a16:creationId xmlns:a16="http://schemas.microsoft.com/office/drawing/2014/main" id="{E6641CEC-8831-4825-9AA8-182E357E0501}"/>
              </a:ext>
            </a:extLst>
          </p:cNvPr>
          <p:cNvSpPr/>
          <p:nvPr/>
        </p:nvSpPr>
        <p:spPr bwMode="auto">
          <a:xfrm>
            <a:off x="16611600" y="6858000"/>
            <a:ext cx="3352800" cy="381000"/>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0" name="Rectangle 9">
            <a:extLst>
              <a:ext uri="{FF2B5EF4-FFF2-40B4-BE49-F238E27FC236}">
                <a16:creationId xmlns:a16="http://schemas.microsoft.com/office/drawing/2014/main" id="{6AF66B95-B26D-4FCF-826D-FD3462D5BDD0}"/>
              </a:ext>
            </a:extLst>
          </p:cNvPr>
          <p:cNvSpPr/>
          <p:nvPr/>
        </p:nvSpPr>
        <p:spPr bwMode="auto">
          <a:xfrm>
            <a:off x="16611600" y="12268204"/>
            <a:ext cx="2590800" cy="381000"/>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762000"/>
            <a:ext cx="4721225"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Analysis</a:t>
            </a:r>
          </a:p>
        </p:txBody>
      </p:sp>
      <p:sp>
        <p:nvSpPr>
          <p:cNvPr id="6" name="Rectangle 3">
            <a:extLst>
              <a:ext uri="{FF2B5EF4-FFF2-40B4-BE49-F238E27FC236}">
                <a16:creationId xmlns:a16="http://schemas.microsoft.com/office/drawing/2014/main" id="{96629FE9-ECF7-42E1-8053-756F4EC7AE37}"/>
              </a:ext>
            </a:extLst>
          </p:cNvPr>
          <p:cNvSpPr>
            <a:spLocks/>
          </p:cNvSpPr>
          <p:nvPr/>
        </p:nvSpPr>
        <p:spPr bwMode="auto">
          <a:xfrm>
            <a:off x="111760" y="3658133"/>
            <a:ext cx="16042640" cy="8686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Decision Tree Algorithm </a:t>
            </a:r>
            <a:r>
              <a:rPr lang="en-US" sz="5400" dirty="0">
                <a:solidFill>
                  <a:srgbClr val="CDCDCD"/>
                </a:solidFill>
                <a:latin typeface="Open Sans Light" charset="0"/>
                <a:ea typeface="ＭＳ Ｐゴシック" charset="0"/>
                <a:cs typeface="Open Sans Light Italic" charset="0"/>
                <a:sym typeface="Open Sans Light" charset="0"/>
              </a:rPr>
              <a:t>for Opening Moves Clustering.</a:t>
            </a:r>
          </a:p>
          <a:p>
            <a:pPr lvl="2" algn="l">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Support Vector Machines </a:t>
            </a:r>
            <a:r>
              <a:rPr lang="en-US" sz="5400" dirty="0">
                <a:solidFill>
                  <a:srgbClr val="CDCDCD"/>
                </a:solidFill>
                <a:latin typeface="Open Sans Light" charset="0"/>
                <a:ea typeface="ＭＳ Ｐゴシック" charset="0"/>
                <a:cs typeface="Open Sans Light Italic" charset="0"/>
                <a:sym typeface="Open Sans Light" charset="0"/>
              </a:rPr>
              <a:t>for Candidate  </a:t>
            </a:r>
          </a:p>
          <a:p>
            <a:pPr lvl="2" algn="l">
              <a:lnSpc>
                <a:spcPct val="150000"/>
              </a:lnSpc>
            </a:pPr>
            <a:r>
              <a:rPr lang="en-US" sz="5400" dirty="0">
                <a:solidFill>
                  <a:srgbClr val="CDCDCD"/>
                </a:solidFill>
                <a:latin typeface="Open Sans Light" charset="0"/>
                <a:ea typeface="ＭＳ Ｐゴシック" charset="0"/>
                <a:cs typeface="Open Sans Light Italic" charset="0"/>
                <a:sym typeface="Open Sans Light" charset="0"/>
              </a:rPr>
              <a:t>    Move Generation and Threat Detection.</a:t>
            </a:r>
          </a:p>
          <a:p>
            <a:pPr lvl="2" algn="l">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Logistic Regression </a:t>
            </a:r>
            <a:r>
              <a:rPr lang="en-US" sz="5400" dirty="0">
                <a:solidFill>
                  <a:srgbClr val="CDCDCD"/>
                </a:solidFill>
                <a:latin typeface="Open Sans Light" charset="0"/>
                <a:ea typeface="ＭＳ Ｐゴシック" charset="0"/>
                <a:cs typeface="Open Sans Light Italic" charset="0"/>
                <a:sym typeface="Open Sans Light" charset="0"/>
              </a:rPr>
              <a:t>for game prediction.</a:t>
            </a: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spTree>
    <p:extLst>
      <p:ext uri="{BB962C8B-B14F-4D97-AF65-F5344CB8AC3E}">
        <p14:creationId xmlns:p14="http://schemas.microsoft.com/office/powerpoint/2010/main" val="294103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590" y="-456055"/>
            <a:ext cx="24382820" cy="7314055"/>
            <a:chOff x="921" y="-1148"/>
            <a:chExt cx="10945" cy="2743"/>
          </a:xfrm>
        </p:grpSpPr>
        <p:sp>
          <p:nvSpPr>
            <p:cNvPr id="8194" name="Rectangle 2"/>
            <p:cNvSpPr>
              <a:spLocks/>
            </p:cNvSpPr>
            <p:nvPr/>
          </p:nvSpPr>
          <p:spPr bwMode="auto">
            <a:xfrm>
              <a:off x="921" y="-1148"/>
              <a:ext cx="10945" cy="2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Presented By</a:t>
              </a:r>
            </a:p>
          </p:txBody>
        </p:sp>
        <p:pic>
          <p:nvPicPr>
            <p:cNvPr id="8196" name="Picture 4"/>
            <p:cNvPicPr>
              <a:picLocks noChangeAspect="1" noChangeArrowheads="1"/>
            </p:cNvPicPr>
            <p:nvPr/>
          </p:nvPicPr>
          <p:blipFill>
            <a:blip r:embed="rId3"/>
            <a:srcRect/>
            <a:stretch/>
          </p:blipFill>
          <p:spPr bwMode="auto">
            <a:xfrm>
              <a:off x="6067" y="1047"/>
              <a:ext cx="653" cy="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 name="TextBox 5">
            <a:extLst>
              <a:ext uri="{FF2B5EF4-FFF2-40B4-BE49-F238E27FC236}">
                <a16:creationId xmlns:a16="http://schemas.microsoft.com/office/drawing/2014/main" id="{C2D2D9B5-6CB8-48BC-9409-16B52CCD8367}"/>
              </a:ext>
            </a:extLst>
          </p:cNvPr>
          <p:cNvSpPr txBox="1"/>
          <p:nvPr/>
        </p:nvSpPr>
        <p:spPr>
          <a:xfrm>
            <a:off x="1180" y="8001000"/>
            <a:ext cx="24382820" cy="1495666"/>
          </a:xfrm>
          <a:prstGeom prst="rect">
            <a:avLst/>
          </a:prstGeom>
          <a:noFill/>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Yogen Ghodke</a:t>
            </a:r>
          </a:p>
        </p:txBody>
      </p:sp>
    </p:spTree>
    <p:extLst>
      <p:ext uri="{BB962C8B-B14F-4D97-AF65-F5344CB8AC3E}">
        <p14:creationId xmlns:p14="http://schemas.microsoft.com/office/powerpoint/2010/main" val="141416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64770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Front End (GUI)</a:t>
            </a:r>
          </a:p>
        </p:txBody>
      </p:sp>
      <p:sp>
        <p:nvSpPr>
          <p:cNvPr id="6" name="Rectangle 3">
            <a:extLst>
              <a:ext uri="{FF2B5EF4-FFF2-40B4-BE49-F238E27FC236}">
                <a16:creationId xmlns:a16="http://schemas.microsoft.com/office/drawing/2014/main" id="{96629FE9-ECF7-42E1-8053-756F4EC7AE37}"/>
              </a:ext>
            </a:extLst>
          </p:cNvPr>
          <p:cNvSpPr>
            <a:spLocks/>
          </p:cNvSpPr>
          <p:nvPr/>
        </p:nvSpPr>
        <p:spPr bwMode="auto">
          <a:xfrm>
            <a:off x="1447800" y="1207217"/>
            <a:ext cx="18135600" cy="64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lvl="2" algn="l">
              <a:lnSpc>
                <a:spcPct val="150000"/>
              </a:lnSpc>
            </a:pPr>
            <a:r>
              <a:rPr lang="en-US" sz="5400" b="1" u="sng" dirty="0">
                <a:solidFill>
                  <a:schemeClr val="bg1"/>
                </a:solidFill>
                <a:latin typeface="Open Sans Light" charset="0"/>
                <a:ea typeface="ＭＳ Ｐゴシック" charset="0"/>
                <a:cs typeface="Open Sans Light Italic" charset="0"/>
                <a:sym typeface="Open Sans Light" charset="0"/>
              </a:rPr>
              <a:t>Tkinter</a:t>
            </a:r>
            <a:r>
              <a:rPr lang="en-US" sz="5400" dirty="0">
                <a:solidFill>
                  <a:srgbClr val="CDCDCD"/>
                </a:solidFill>
                <a:latin typeface="Open Sans Light" charset="0"/>
                <a:ea typeface="ＭＳ Ｐゴシック" charset="0"/>
                <a:cs typeface="Open Sans Light Italic" charset="0"/>
                <a:sym typeface="Open Sans Light" charset="0"/>
              </a:rPr>
              <a:t> - Similar to Windows Visual Basic</a:t>
            </a: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pic>
        <p:nvPicPr>
          <p:cNvPr id="1028" name="Picture 4">
            <a:extLst>
              <a:ext uri="{FF2B5EF4-FFF2-40B4-BE49-F238E27FC236}">
                <a16:creationId xmlns:a16="http://schemas.microsoft.com/office/drawing/2014/main" id="{8915F6E2-8251-4B03-9D72-606BC1E52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267200"/>
            <a:ext cx="14264617" cy="792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13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System Architecture</a:t>
            </a:r>
          </a:p>
        </p:txBody>
      </p:sp>
      <p:pic>
        <p:nvPicPr>
          <p:cNvPr id="9" name="Picture 8">
            <a:extLst>
              <a:ext uri="{FF2B5EF4-FFF2-40B4-BE49-F238E27FC236}">
                <a16:creationId xmlns:a16="http://schemas.microsoft.com/office/drawing/2014/main" id="{5EBD74B6-344C-4C98-98B6-1362D5473003}"/>
              </a:ext>
            </a:extLst>
          </p:cNvPr>
          <p:cNvPicPr>
            <a:picLocks noChangeAspect="1"/>
          </p:cNvPicPr>
          <p:nvPr/>
        </p:nvPicPr>
        <p:blipFill>
          <a:blip r:embed="rId3"/>
          <a:stretch>
            <a:fillRect/>
          </a:stretch>
        </p:blipFill>
        <p:spPr>
          <a:xfrm>
            <a:off x="2168293" y="2971800"/>
            <a:ext cx="20047413" cy="9264217"/>
          </a:xfrm>
          <a:prstGeom prst="rect">
            <a:avLst/>
          </a:prstGeom>
        </p:spPr>
      </p:pic>
    </p:spTree>
    <p:extLst>
      <p:ext uri="{BB962C8B-B14F-4D97-AF65-F5344CB8AC3E}">
        <p14:creationId xmlns:p14="http://schemas.microsoft.com/office/powerpoint/2010/main" val="61259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ER Diagram</a:t>
            </a:r>
          </a:p>
        </p:txBody>
      </p:sp>
      <p:pic>
        <p:nvPicPr>
          <p:cNvPr id="6" name="Picture 5">
            <a:extLst>
              <a:ext uri="{FF2B5EF4-FFF2-40B4-BE49-F238E27FC236}">
                <a16:creationId xmlns:a16="http://schemas.microsoft.com/office/drawing/2014/main" id="{A9843B65-C742-490A-8A3D-77E7D25A6CD2}"/>
              </a:ext>
            </a:extLst>
          </p:cNvPr>
          <p:cNvPicPr>
            <a:picLocks noChangeAspect="1"/>
          </p:cNvPicPr>
          <p:nvPr/>
        </p:nvPicPr>
        <p:blipFill>
          <a:blip r:embed="rId3"/>
          <a:stretch>
            <a:fillRect/>
          </a:stretch>
        </p:blipFill>
        <p:spPr>
          <a:xfrm>
            <a:off x="1918465" y="3352800"/>
            <a:ext cx="20547070" cy="7543795"/>
          </a:xfrm>
          <a:prstGeom prst="rect">
            <a:avLst/>
          </a:prstGeom>
        </p:spPr>
      </p:pic>
    </p:spTree>
    <p:extLst>
      <p:ext uri="{BB962C8B-B14F-4D97-AF65-F5344CB8AC3E}">
        <p14:creationId xmlns:p14="http://schemas.microsoft.com/office/powerpoint/2010/main" val="3364098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UML Use Case Diagram</a:t>
            </a:r>
          </a:p>
        </p:txBody>
      </p:sp>
      <p:pic>
        <p:nvPicPr>
          <p:cNvPr id="8" name="Picture 7">
            <a:extLst>
              <a:ext uri="{FF2B5EF4-FFF2-40B4-BE49-F238E27FC236}">
                <a16:creationId xmlns:a16="http://schemas.microsoft.com/office/drawing/2014/main" id="{97DFBFF9-6ACF-4102-B869-42E6B2C667BC}"/>
              </a:ext>
            </a:extLst>
          </p:cNvPr>
          <p:cNvPicPr>
            <a:picLocks noChangeAspect="1"/>
          </p:cNvPicPr>
          <p:nvPr/>
        </p:nvPicPr>
        <p:blipFill rotWithShape="1">
          <a:blip r:embed="rId3"/>
          <a:srcRect t="5824" r="86" b="8262"/>
          <a:stretch/>
        </p:blipFill>
        <p:spPr>
          <a:xfrm>
            <a:off x="4572000" y="2340176"/>
            <a:ext cx="15239999" cy="10516491"/>
          </a:xfrm>
          <a:prstGeom prst="rect">
            <a:avLst/>
          </a:prstGeom>
        </p:spPr>
      </p:pic>
    </p:spTree>
    <p:extLst>
      <p:ext uri="{BB962C8B-B14F-4D97-AF65-F5344CB8AC3E}">
        <p14:creationId xmlns:p14="http://schemas.microsoft.com/office/powerpoint/2010/main" val="1835314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Project Screenshots</a:t>
            </a:r>
          </a:p>
        </p:txBody>
      </p:sp>
      <p:pic>
        <p:nvPicPr>
          <p:cNvPr id="6" name="Picture 5">
            <a:extLst>
              <a:ext uri="{FF2B5EF4-FFF2-40B4-BE49-F238E27FC236}">
                <a16:creationId xmlns:a16="http://schemas.microsoft.com/office/drawing/2014/main" id="{2320D540-A560-4C96-B989-4F3C83612AC2}"/>
              </a:ext>
            </a:extLst>
          </p:cNvPr>
          <p:cNvPicPr>
            <a:picLocks noChangeAspect="1"/>
          </p:cNvPicPr>
          <p:nvPr/>
        </p:nvPicPr>
        <p:blipFill>
          <a:blip r:embed="rId3"/>
          <a:stretch>
            <a:fillRect/>
          </a:stretch>
        </p:blipFill>
        <p:spPr>
          <a:xfrm>
            <a:off x="2362200" y="2094722"/>
            <a:ext cx="19659600" cy="11058525"/>
          </a:xfrm>
          <a:prstGeom prst="rect">
            <a:avLst/>
          </a:prstGeom>
        </p:spPr>
      </p:pic>
    </p:spTree>
    <p:extLst>
      <p:ext uri="{BB962C8B-B14F-4D97-AF65-F5344CB8AC3E}">
        <p14:creationId xmlns:p14="http://schemas.microsoft.com/office/powerpoint/2010/main" val="3770000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455BD977-569E-424C-B94A-EFA94303B62C}"/>
              </a:ext>
            </a:extLst>
          </p:cNvPr>
          <p:cNvPicPr>
            <a:picLocks noChangeAspect="1"/>
          </p:cNvPicPr>
          <p:nvPr/>
        </p:nvPicPr>
        <p:blipFill>
          <a:blip r:embed="rId3"/>
          <a:stretch>
            <a:fillRect/>
          </a:stretch>
        </p:blipFill>
        <p:spPr>
          <a:xfrm>
            <a:off x="51610" y="23488"/>
            <a:ext cx="24280780" cy="13657939"/>
          </a:xfrm>
          <a:prstGeom prst="rect">
            <a:avLst/>
          </a:prstGeom>
        </p:spPr>
      </p:pic>
    </p:spTree>
    <p:extLst>
      <p:ext uri="{BB962C8B-B14F-4D97-AF65-F5344CB8AC3E}">
        <p14:creationId xmlns:p14="http://schemas.microsoft.com/office/powerpoint/2010/main" val="1036928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3E123BF-9BF6-46AC-B029-8B97A7746EEB}"/>
              </a:ext>
            </a:extLst>
          </p:cNvPr>
          <p:cNvPicPr>
            <a:picLocks noChangeAspect="1"/>
          </p:cNvPicPr>
          <p:nvPr/>
        </p:nvPicPr>
        <p:blipFill>
          <a:blip r:embed="rId3"/>
          <a:stretch>
            <a:fillRect/>
          </a:stretch>
        </p:blipFill>
        <p:spPr>
          <a:xfrm>
            <a:off x="0" y="7937"/>
            <a:ext cx="24384000" cy="13716000"/>
          </a:xfrm>
          <a:prstGeom prst="rect">
            <a:avLst/>
          </a:prstGeom>
        </p:spPr>
      </p:pic>
    </p:spTree>
    <p:extLst>
      <p:ext uri="{BB962C8B-B14F-4D97-AF65-F5344CB8AC3E}">
        <p14:creationId xmlns:p14="http://schemas.microsoft.com/office/powerpoint/2010/main" val="1336822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B9AA1A7-478C-460B-B590-1636D5AF5F04}"/>
              </a:ext>
            </a:extLst>
          </p:cNvPr>
          <p:cNvPicPr>
            <a:picLocks noChangeAspect="1"/>
          </p:cNvPicPr>
          <p:nvPr/>
        </p:nvPicPr>
        <p:blipFill>
          <a:blip r:embed="rId3"/>
          <a:stretch>
            <a:fillRect/>
          </a:stretch>
        </p:blipFill>
        <p:spPr>
          <a:xfrm>
            <a:off x="52387" y="29468"/>
            <a:ext cx="24279225" cy="13657064"/>
          </a:xfrm>
          <a:prstGeom prst="rect">
            <a:avLst/>
          </a:prstGeom>
        </p:spPr>
      </p:pic>
    </p:spTree>
    <p:extLst>
      <p:ext uri="{BB962C8B-B14F-4D97-AF65-F5344CB8AC3E}">
        <p14:creationId xmlns:p14="http://schemas.microsoft.com/office/powerpoint/2010/main" val="2066307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EA36FE01-4A86-4499-9600-098ADD0A2C0F}"/>
              </a:ext>
            </a:extLst>
          </p:cNvPr>
          <p:cNvPicPr>
            <a:picLocks noChangeAspect="1"/>
          </p:cNvPicPr>
          <p:nvPr/>
        </p:nvPicPr>
        <p:blipFill>
          <a:blip r:embed="rId3"/>
          <a:stretch>
            <a:fillRect/>
          </a:stretch>
        </p:blipFill>
        <p:spPr>
          <a:xfrm>
            <a:off x="0" y="7937"/>
            <a:ext cx="24384000" cy="13716000"/>
          </a:xfrm>
          <a:prstGeom prst="rect">
            <a:avLst/>
          </a:prstGeom>
        </p:spPr>
      </p:pic>
    </p:spTree>
    <p:extLst>
      <p:ext uri="{BB962C8B-B14F-4D97-AF65-F5344CB8AC3E}">
        <p14:creationId xmlns:p14="http://schemas.microsoft.com/office/powerpoint/2010/main" val="80981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A7751E0-7DDC-41B4-830C-9A53E2FD31B4}"/>
              </a:ext>
            </a:extLst>
          </p:cNvPr>
          <p:cNvPicPr>
            <a:picLocks noChangeAspect="1"/>
          </p:cNvPicPr>
          <p:nvPr/>
        </p:nvPicPr>
        <p:blipFill>
          <a:blip r:embed="rId3"/>
          <a:stretch>
            <a:fillRect/>
          </a:stretch>
        </p:blipFill>
        <p:spPr>
          <a:xfrm>
            <a:off x="13996" y="21932"/>
            <a:ext cx="24370004" cy="13708127"/>
          </a:xfrm>
          <a:prstGeom prst="rect">
            <a:avLst/>
          </a:prstGeom>
        </p:spPr>
      </p:pic>
    </p:spTree>
    <p:extLst>
      <p:ext uri="{BB962C8B-B14F-4D97-AF65-F5344CB8AC3E}">
        <p14:creationId xmlns:p14="http://schemas.microsoft.com/office/powerpoint/2010/main" val="59707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5" y="816173"/>
            <a:ext cx="2790508"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Bold" charset="0"/>
                <a:ea typeface="ＭＳ Ｐゴシック" charset="0"/>
                <a:cs typeface="Open Sans Bold" charset="0"/>
                <a:sym typeface="Open Sans Bold" charset="0"/>
              </a:rPr>
              <a:t>Introduction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sym typeface="Gill Sans" charset="0"/>
              </a:rPr>
              <a:t> </a:t>
            </a: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  </a:t>
            </a:r>
            <a:r>
              <a:rPr kumimoji="0" lang="en-US" altLang="en-US" sz="19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     </a:t>
            </a: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sym typeface="Gill Sans"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sym typeface="Gill Sans"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5600" b="0" i="0" u="none" strike="noStrike" kern="1200" cap="none" spc="0" normalizeH="0" baseline="0" noProof="0">
              <a:ln>
                <a:noFill/>
              </a:ln>
              <a:solidFill>
                <a:srgbClr val="000000"/>
              </a:solidFill>
              <a:effectLst/>
              <a:uLnTx/>
              <a:uFillTx/>
              <a:latin typeface="Gill Sans" charset="0"/>
              <a:sym typeface="Gill Sans"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378963-A0B0-48C1-A1DE-027CA1F5AF94}"/>
                  </a:ext>
                </a:extLst>
              </p:cNvPr>
              <p:cNvSpPr txBox="1"/>
              <p:nvPr/>
            </p:nvSpPr>
            <p:spPr>
              <a:xfrm>
                <a:off x="11201400" y="2844281"/>
                <a:ext cx="9706026" cy="210871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pt-BR"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ctrlPr>
                        </m:naryPr>
                        <m:sub>
                          <m:r>
                            <m:rPr>
                              <m:brk m:alnAt="23"/>
                            </m:rP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𝑖</m:t>
                          </m:r>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 </m:t>
                          </m:r>
                          <m:r>
                            <a:rPr kumimoji="0" lang="pt-BR"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m:t>
                          </m:r>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1</m:t>
                          </m:r>
                        </m:sub>
                        <m:sup>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𝑛</m:t>
                          </m:r>
                        </m:sup>
                        <m:e>
                          <m:sSup>
                            <m:sSupPr>
                              <m:ctrlPr>
                                <a:rPr kumimoji="0" lang="pt-BR"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ctrlPr>
                            </m:sSupPr>
                            <m:e>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10</m:t>
                              </m:r>
                            </m:e>
                            <m:sup>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123</m:t>
                              </m:r>
                            </m:sup>
                          </m:sSup>
                        </m:e>
                      </m:nary>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 </m:t>
                      </m:r>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 </m:t>
                      </m:r>
                    </m:oMath>
                  </m:oMathPara>
                </a14:m>
                <a:endParaRPr kumimoji="0" lang="en-IN" sz="5600" b="0" i="0" u="none" strike="noStrike" kern="1200" cap="none" spc="0" normalizeH="0" baseline="0" noProof="0" dirty="0">
                  <a:ln>
                    <a:noFill/>
                  </a:ln>
                  <a:solidFill>
                    <a:srgbClr val="FFFFFF"/>
                  </a:solidFill>
                  <a:effectLst/>
                  <a:uLnTx/>
                  <a:uFillTx/>
                  <a:latin typeface="Gill Sans" charset="0"/>
                  <a:sym typeface="Gill Sans" charset="0"/>
                </a:endParaRPr>
              </a:p>
            </p:txBody>
          </p:sp>
        </mc:Choice>
        <mc:Fallback xmlns="">
          <p:sp>
            <p:nvSpPr>
              <p:cNvPr id="16" name="TextBox 15">
                <a:extLst>
                  <a:ext uri="{FF2B5EF4-FFF2-40B4-BE49-F238E27FC236}">
                    <a16:creationId xmlns:a16="http://schemas.microsoft.com/office/drawing/2014/main" id="{42378963-A0B0-48C1-A1DE-027CA1F5AF94}"/>
                  </a:ext>
                </a:extLst>
              </p:cNvPr>
              <p:cNvSpPr txBox="1">
                <a:spLocks noRot="1" noChangeAspect="1" noMove="1" noResize="1" noEditPoints="1" noAdjustHandles="1" noChangeArrowheads="1" noChangeShapeType="1" noTextEdit="1"/>
              </p:cNvSpPr>
              <p:nvPr/>
            </p:nvSpPr>
            <p:spPr>
              <a:xfrm>
                <a:off x="11201400" y="2844281"/>
                <a:ext cx="9706026" cy="210871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0094EE-8554-4F6E-845C-8E849F872256}"/>
                  </a:ext>
                </a:extLst>
              </p:cNvPr>
              <p:cNvSpPr txBox="1"/>
              <p:nvPr/>
            </p:nvSpPr>
            <p:spPr>
              <a:xfrm>
                <a:off x="17783226" y="3013782"/>
                <a:ext cx="1588576" cy="1769715"/>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15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Gill Sans" charset="0"/>
                        </a:rPr>
                        <m:t>∞</m:t>
                      </m:r>
                    </m:oMath>
                  </m:oMathPara>
                </a14:m>
                <a:endParaRPr kumimoji="0" lang="en-IN" sz="11500" b="0" i="0" u="none" strike="noStrike" kern="1200" cap="none" spc="0" normalizeH="0" baseline="0" noProof="0" dirty="0">
                  <a:ln>
                    <a:noFill/>
                  </a:ln>
                  <a:solidFill>
                    <a:srgbClr val="FFFFFF"/>
                  </a:solidFill>
                  <a:effectLst/>
                  <a:uLnTx/>
                  <a:uFillTx/>
                  <a:latin typeface="Gill Sans" charset="0"/>
                  <a:sym typeface="Gill Sans" charset="0"/>
                </a:endParaRPr>
              </a:p>
            </p:txBody>
          </p:sp>
        </mc:Choice>
        <mc:Fallback xmlns="">
          <p:sp>
            <p:nvSpPr>
              <p:cNvPr id="17" name="TextBox 16">
                <a:extLst>
                  <a:ext uri="{FF2B5EF4-FFF2-40B4-BE49-F238E27FC236}">
                    <a16:creationId xmlns:a16="http://schemas.microsoft.com/office/drawing/2014/main" id="{B10094EE-8554-4F6E-845C-8E849F872256}"/>
                  </a:ext>
                </a:extLst>
              </p:cNvPr>
              <p:cNvSpPr txBox="1">
                <a:spLocks noRot="1" noChangeAspect="1" noMove="1" noResize="1" noEditPoints="1" noAdjustHandles="1" noChangeArrowheads="1" noChangeShapeType="1" noTextEdit="1"/>
              </p:cNvSpPr>
              <p:nvPr/>
            </p:nvSpPr>
            <p:spPr>
              <a:xfrm>
                <a:off x="17783226" y="3013782"/>
                <a:ext cx="1588576" cy="1769715"/>
              </a:xfrm>
              <a:prstGeom prst="rect">
                <a:avLst/>
              </a:prstGeom>
              <a:blipFill>
                <a:blip r:embed="rId4"/>
                <a:stretch>
                  <a:fillRect/>
                </a:stretch>
              </a:blipFill>
            </p:spPr>
            <p:txBody>
              <a:bodyPr/>
              <a:lstStyle/>
              <a:p>
                <a:r>
                  <a:rPr lang="en-IN">
                    <a:noFill/>
                  </a:rPr>
                  <a:t> </a:t>
                </a:r>
              </a:p>
            </p:txBody>
          </p:sp>
        </mc:Fallback>
      </mc:AlternateContent>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10806604" y="6019800"/>
            <a:ext cx="12876766" cy="4324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6400" b="0" i="0" u="none" strike="noStrike" kern="1200" cap="none" spc="0" normalizeH="0" baseline="0" noProof="0" dirty="0">
                <a:ln>
                  <a:noFill/>
                </a:ln>
                <a:solidFill>
                  <a:srgbClr val="CDCDCD"/>
                </a:solidFill>
                <a:effectLst/>
                <a:uLnTx/>
                <a:uFillTx/>
                <a:latin typeface="Open Sans Light" charset="0"/>
                <a:ea typeface="ＭＳ Ｐゴシック" charset="0"/>
                <a:cs typeface="Open Sans Light" charset="0"/>
                <a:sym typeface="Open Sans Light" charset="0"/>
              </a:rPr>
              <a:t>Chess is a game with infinite possibilities and every game played produces large amounts of data.</a:t>
            </a:r>
            <a:endParaRPr kumimoji="0" lang="en-US" sz="4200" b="0" i="0" u="none" strike="noStrike" kern="1200" cap="none" spc="0" normalizeH="0" baseline="0" noProof="0" dirty="0">
              <a:ln>
                <a:noFill/>
              </a:ln>
              <a:solidFill>
                <a:srgbClr val="CDCDCD"/>
              </a:solidFill>
              <a:effectLst/>
              <a:uLnTx/>
              <a:uFillTx/>
              <a:latin typeface="Open Sans Light Italic" charset="0"/>
              <a:ea typeface="ＭＳ Ｐゴシック" charset="0"/>
              <a:cs typeface="Open Sans Light Italic" charset="0"/>
              <a:sym typeface="Open Sans Light Italic" charset="0"/>
            </a:endParaRPr>
          </a:p>
        </p:txBody>
      </p:sp>
      <p:pic>
        <p:nvPicPr>
          <p:cNvPr id="1026" name="Picture 2">
            <a:extLst>
              <a:ext uri="{FF2B5EF4-FFF2-40B4-BE49-F238E27FC236}">
                <a16:creationId xmlns:a16="http://schemas.microsoft.com/office/drawing/2014/main" id="{0F9A9725-BFAC-45D3-AF30-D4399CD235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219200" y="3023118"/>
            <a:ext cx="8619539" cy="8483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36463"/>
    </mc:Choice>
    <mc:Fallback xmlns="">
      <p:transition spd="slow" advTm="3646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73EEB32-01B4-42C9-A44F-37870E09E388}"/>
              </a:ext>
            </a:extLst>
          </p:cNvPr>
          <p:cNvPicPr>
            <a:picLocks noChangeAspect="1"/>
          </p:cNvPicPr>
          <p:nvPr/>
        </p:nvPicPr>
        <p:blipFill>
          <a:blip r:embed="rId3"/>
          <a:stretch>
            <a:fillRect/>
          </a:stretch>
        </p:blipFill>
        <p:spPr>
          <a:xfrm>
            <a:off x="-9331" y="7937"/>
            <a:ext cx="24384000" cy="13716000"/>
          </a:xfrm>
          <a:prstGeom prst="rect">
            <a:avLst/>
          </a:prstGeom>
        </p:spPr>
      </p:pic>
    </p:spTree>
    <p:extLst>
      <p:ext uri="{BB962C8B-B14F-4D97-AF65-F5344CB8AC3E}">
        <p14:creationId xmlns:p14="http://schemas.microsoft.com/office/powerpoint/2010/main" val="1959696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668F602-1F61-426B-BE1F-BD377B5DCBC4}"/>
              </a:ext>
            </a:extLst>
          </p:cNvPr>
          <p:cNvPicPr>
            <a:picLocks noChangeAspect="1"/>
          </p:cNvPicPr>
          <p:nvPr/>
        </p:nvPicPr>
        <p:blipFill>
          <a:blip r:embed="rId3"/>
          <a:stretch>
            <a:fillRect/>
          </a:stretch>
        </p:blipFill>
        <p:spPr>
          <a:xfrm>
            <a:off x="0" y="-1"/>
            <a:ext cx="24383980" cy="13715989"/>
          </a:xfrm>
          <a:prstGeom prst="rect">
            <a:avLst/>
          </a:prstGeom>
        </p:spPr>
      </p:pic>
    </p:spTree>
    <p:extLst>
      <p:ext uri="{BB962C8B-B14F-4D97-AF65-F5344CB8AC3E}">
        <p14:creationId xmlns:p14="http://schemas.microsoft.com/office/powerpoint/2010/main" val="1285124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898A2F50-D035-4E29-B0BF-5BDD52DF91FE}"/>
              </a:ext>
            </a:extLst>
          </p:cNvPr>
          <p:cNvPicPr>
            <a:picLocks noChangeAspect="1"/>
          </p:cNvPicPr>
          <p:nvPr/>
        </p:nvPicPr>
        <p:blipFill>
          <a:blip r:embed="rId3"/>
          <a:stretch>
            <a:fillRect/>
          </a:stretch>
        </p:blipFill>
        <p:spPr>
          <a:xfrm>
            <a:off x="-1" y="7936"/>
            <a:ext cx="24369865" cy="13708049"/>
          </a:xfrm>
          <a:prstGeom prst="rect">
            <a:avLst/>
          </a:prstGeom>
        </p:spPr>
      </p:pic>
    </p:spTree>
    <p:extLst>
      <p:ext uri="{BB962C8B-B14F-4D97-AF65-F5344CB8AC3E}">
        <p14:creationId xmlns:p14="http://schemas.microsoft.com/office/powerpoint/2010/main" val="60103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562734" y="762000"/>
            <a:ext cx="20306666"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800" dirty="0">
                <a:solidFill>
                  <a:srgbClr val="FFFFFF"/>
                </a:solidFill>
                <a:latin typeface="Open Sans Bold" charset="0"/>
                <a:ea typeface="ＭＳ Ｐゴシック" charset="0"/>
                <a:cs typeface="Open Sans Bold" charset="0"/>
                <a:sym typeface="Open Sans Bold" charset="0"/>
              </a:rPr>
              <a:t>Additional Features that could be implemented in future updates.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9B579B59-E6E8-4432-A21A-FE4104C7D275}"/>
              </a:ext>
            </a:extLst>
          </p:cNvPr>
          <p:cNvSpPr txBox="1"/>
          <p:nvPr/>
        </p:nvSpPr>
        <p:spPr>
          <a:xfrm>
            <a:off x="104774" y="2286000"/>
            <a:ext cx="23517225" cy="10258449"/>
          </a:xfrm>
          <a:prstGeom prst="rect">
            <a:avLst/>
          </a:prstGeom>
          <a:noFill/>
        </p:spPr>
        <p:txBody>
          <a:bodyPr wrap="square" rtlCol="0">
            <a:spAutoFit/>
          </a:bodyPr>
          <a:lstStyle/>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Data Caching</a:t>
            </a:r>
            <a:r>
              <a:rPr lang="en-IN" dirty="0">
                <a:solidFill>
                  <a:schemeClr val="bg1"/>
                </a:solidFill>
                <a:latin typeface="Bahnschrift Light" panose="020B0502040204020203" pitchFamily="34" charset="0"/>
              </a:rPr>
              <a:t> : </a:t>
            </a:r>
            <a:r>
              <a:rPr lang="en-US" dirty="0">
                <a:solidFill>
                  <a:schemeClr val="bg1"/>
                </a:solidFill>
                <a:latin typeface="Bahnschrift Light" panose="020B0502040204020203" pitchFamily="34" charset="0"/>
              </a:rPr>
              <a:t>Instead of making API calls every time, the system can use the downloaded data and just get the newly updated data to speed up processing time.</a:t>
            </a:r>
            <a:endParaRPr lang="en-IN" dirty="0">
              <a:solidFill>
                <a:schemeClr val="bg1"/>
              </a:solidFill>
              <a:latin typeface="Bahnschrift Light" panose="020B0502040204020203" pitchFamily="34" charset="0"/>
            </a:endParaRPr>
          </a:p>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Interactive Chess Board</a:t>
            </a:r>
            <a:r>
              <a:rPr lang="en-IN" dirty="0">
                <a:solidFill>
                  <a:schemeClr val="bg1"/>
                </a:solidFill>
                <a:latin typeface="Bahnschrift Light" panose="020B0502040204020203" pitchFamily="34" charset="0"/>
              </a:rPr>
              <a:t> : Instead of using the Lichess practice chess board to study the positions, an interactive study board could be embedded into the program itself, to save the hassle.</a:t>
            </a:r>
          </a:p>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Adaptive Resizing</a:t>
            </a:r>
            <a:r>
              <a:rPr lang="en-IN" b="1" dirty="0">
                <a:solidFill>
                  <a:schemeClr val="bg1"/>
                </a:solidFill>
                <a:latin typeface="Bahnschrift Light" panose="020B0502040204020203" pitchFamily="34" charset="0"/>
              </a:rPr>
              <a:t> </a:t>
            </a:r>
            <a:r>
              <a:rPr lang="en-IN" dirty="0">
                <a:solidFill>
                  <a:schemeClr val="bg1"/>
                </a:solidFill>
                <a:latin typeface="Bahnschrift Light" panose="020B0502040204020203" pitchFamily="34" charset="0"/>
              </a:rPr>
              <a:t>:  Use relative positioning instead of grid based positioning which adapts, when the window size changes. </a:t>
            </a:r>
          </a:p>
        </p:txBody>
      </p:sp>
    </p:spTree>
    <p:extLst>
      <p:ext uri="{BB962C8B-B14F-4D97-AF65-F5344CB8AC3E}">
        <p14:creationId xmlns:p14="http://schemas.microsoft.com/office/powerpoint/2010/main" val="2925916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86868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Paper Publication Details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0" y="3429000"/>
            <a:ext cx="24384000" cy="7449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lvl="2">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p:txBody>
      </p:sp>
      <p:sp>
        <p:nvSpPr>
          <p:cNvPr id="6" name="Rectangle 3">
            <a:extLst>
              <a:ext uri="{FF2B5EF4-FFF2-40B4-BE49-F238E27FC236}">
                <a16:creationId xmlns:a16="http://schemas.microsoft.com/office/drawing/2014/main" id="{24BCA53A-7E94-41F0-9768-D74728EE0378}"/>
              </a:ext>
            </a:extLst>
          </p:cNvPr>
          <p:cNvSpPr>
            <a:spLocks/>
          </p:cNvSpPr>
          <p:nvPr/>
        </p:nvSpPr>
        <p:spPr bwMode="auto">
          <a:xfrm>
            <a:off x="1181100" y="4419600"/>
            <a:ext cx="22021800" cy="4324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lvl="2">
              <a:lnSpc>
                <a:spcPct val="150000"/>
              </a:lnSpc>
            </a:pPr>
            <a:r>
              <a:rPr lang="en-US" sz="5400" dirty="0">
                <a:solidFill>
                  <a:srgbClr val="CDCDCD"/>
                </a:solidFill>
                <a:latin typeface="Open Sans Light" charset="0"/>
                <a:ea typeface="ＭＳ Ｐゴシック" charset="0"/>
                <a:cs typeface="Open Sans Light Italic" charset="0"/>
                <a:sym typeface="Open Sans Light" charset="0"/>
              </a:rPr>
              <a:t>"</a:t>
            </a:r>
            <a:r>
              <a:rPr lang="en-US" sz="5400" dirty="0">
                <a:solidFill>
                  <a:srgbClr val="92D050"/>
                </a:solidFill>
                <a:latin typeface="Open Sans Light" charset="0"/>
                <a:ea typeface="ＭＳ Ｐゴシック" charset="0"/>
                <a:cs typeface="Open Sans Light Italic" charset="0"/>
                <a:sym typeface="Open Sans Light" charset="0"/>
              </a:rPr>
              <a:t>Review on Statistical Analysis of a Chess Player using </a:t>
            </a:r>
          </a:p>
          <a:p>
            <a:pPr lvl="2">
              <a:lnSpc>
                <a:spcPct val="150000"/>
              </a:lnSpc>
            </a:pPr>
            <a:r>
              <a:rPr lang="en-US" sz="5400" dirty="0">
                <a:solidFill>
                  <a:srgbClr val="92D050"/>
                </a:solidFill>
                <a:latin typeface="Open Sans Light" charset="0"/>
                <a:ea typeface="ＭＳ Ｐゴシック" charset="0"/>
                <a:cs typeface="Open Sans Light Italic" charset="0"/>
                <a:sym typeface="Open Sans Light" charset="0"/>
              </a:rPr>
              <a:t>Data Science Pipeline</a:t>
            </a:r>
            <a:r>
              <a:rPr lang="en-US" sz="5400" dirty="0">
                <a:solidFill>
                  <a:srgbClr val="CDCDCD"/>
                </a:solidFill>
                <a:latin typeface="Open Sans Light" charset="0"/>
                <a:ea typeface="ＭＳ Ｐゴシック" charset="0"/>
                <a:cs typeface="Open Sans Light Italic" charset="0"/>
                <a:sym typeface="Open Sans Light" charset="0"/>
              </a:rPr>
              <a:t>" was published in </a:t>
            </a:r>
            <a:r>
              <a:rPr lang="en-US" sz="5400" dirty="0">
                <a:solidFill>
                  <a:srgbClr val="00B0F0"/>
                </a:solidFill>
                <a:latin typeface="Open Sans Light" charset="0"/>
                <a:ea typeface="ＭＳ Ｐゴシック" charset="0"/>
                <a:cs typeface="Open Sans Light Italic" charset="0"/>
                <a:sym typeface="Open Sans Light" charset="0"/>
              </a:rPr>
              <a:t>International Journal of Scientific Research in Engineering and Management</a:t>
            </a:r>
            <a:r>
              <a:rPr lang="en-US" sz="5400" dirty="0">
                <a:solidFill>
                  <a:srgbClr val="CDCDCD"/>
                </a:solidFill>
                <a:latin typeface="Open Sans Light" charset="0"/>
                <a:ea typeface="ＭＳ Ｐゴシック" charset="0"/>
                <a:cs typeface="Open Sans Light Italic" charset="0"/>
                <a:sym typeface="Open Sans Light" charset="0"/>
              </a:rPr>
              <a:t> (</a:t>
            </a:r>
            <a:r>
              <a:rPr lang="en-US" sz="5400" dirty="0">
                <a:solidFill>
                  <a:srgbClr val="00B0F0"/>
                </a:solidFill>
                <a:latin typeface="Open Sans Light" charset="0"/>
                <a:ea typeface="ＭＳ Ｐゴシック" charset="0"/>
                <a:cs typeface="Open Sans Light Italic" charset="0"/>
                <a:sym typeface="Open Sans Light" charset="0"/>
              </a:rPr>
              <a:t>IJSREM</a:t>
            </a:r>
            <a:r>
              <a:rPr lang="en-US" sz="5400" dirty="0">
                <a:solidFill>
                  <a:srgbClr val="CDCDCD"/>
                </a:solidFill>
                <a:latin typeface="Open Sans Light" charset="0"/>
                <a:ea typeface="ＭＳ Ｐゴシック" charset="0"/>
                <a:cs typeface="Open Sans Light Italic" charset="0"/>
                <a:sym typeface="Open Sans Light" charset="0"/>
              </a:rPr>
              <a:t>) Volume 04, Issue 12, December 2020.</a:t>
            </a:r>
          </a:p>
        </p:txBody>
      </p:sp>
    </p:spTree>
    <p:extLst>
      <p:ext uri="{BB962C8B-B14F-4D97-AF65-F5344CB8AC3E}">
        <p14:creationId xmlns:p14="http://schemas.microsoft.com/office/powerpoint/2010/main" val="3391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524000" y="447437"/>
            <a:ext cx="814415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sp>
        <p:nvSpPr>
          <p:cNvPr id="5" name="TextBox 4">
            <a:extLst>
              <a:ext uri="{FF2B5EF4-FFF2-40B4-BE49-F238E27FC236}">
                <a16:creationId xmlns:a16="http://schemas.microsoft.com/office/drawing/2014/main" id="{25B8B877-7BAC-4FA6-9E44-91EE59399EA9}"/>
              </a:ext>
            </a:extLst>
          </p:cNvPr>
          <p:cNvSpPr txBox="1"/>
          <p:nvPr/>
        </p:nvSpPr>
        <p:spPr>
          <a:xfrm>
            <a:off x="1066800" y="1571982"/>
            <a:ext cx="24993600" cy="12372618"/>
          </a:xfrm>
          <a:prstGeom prst="rect">
            <a:avLst/>
          </a:prstGeom>
          <a:noFill/>
        </p:spPr>
        <p:txBody>
          <a:bodyPr wrap="square" rtlCol="0">
            <a:spAutoFit/>
          </a:bodyPr>
          <a:lstStyle/>
          <a:p>
            <a:pPr algn="l"/>
            <a:r>
              <a:rPr lang="en-US" sz="3800" dirty="0">
                <a:solidFill>
                  <a:schemeClr val="bg1"/>
                </a:solidFill>
              </a:rPr>
              <a:t>[1]  Decision Trees are a type of Supervised Machine Learning where the data is continuously split according </a:t>
            </a:r>
          </a:p>
          <a:p>
            <a:pPr algn="l"/>
            <a:r>
              <a:rPr lang="en-US" sz="3800" dirty="0">
                <a:solidFill>
                  <a:schemeClr val="bg1"/>
                </a:solidFill>
              </a:rPr>
              <a:t>        to a certain parameter. The tree can be explained by two entities, namely decision nodes and leaves. The </a:t>
            </a:r>
          </a:p>
          <a:p>
            <a:pPr algn="l"/>
            <a:r>
              <a:rPr lang="en-US" sz="3800" dirty="0">
                <a:solidFill>
                  <a:schemeClr val="bg1"/>
                </a:solidFill>
              </a:rPr>
              <a:t>        leaves are the decisions or the final outcomes. And the decision nodes are where the data is split.</a:t>
            </a:r>
          </a:p>
          <a:p>
            <a:pPr algn="l"/>
            <a:endParaRPr lang="en-US" sz="3800" dirty="0">
              <a:solidFill>
                <a:schemeClr val="bg1"/>
              </a:solidFill>
            </a:endParaRPr>
          </a:p>
          <a:p>
            <a:pPr algn="l"/>
            <a:r>
              <a:rPr lang="en-US" sz="3800" dirty="0">
                <a:solidFill>
                  <a:schemeClr val="bg1"/>
                </a:solidFill>
              </a:rPr>
              <a:t>[2]  Decision support systems using Machine Learning can be used in the context of chess endgames for </a:t>
            </a:r>
          </a:p>
          <a:p>
            <a:pPr algn="l"/>
            <a:r>
              <a:rPr lang="en-US" sz="3800" dirty="0">
                <a:solidFill>
                  <a:schemeClr val="bg1"/>
                </a:solidFill>
              </a:rPr>
              <a:t>        move prediction and suggestion. The analysis of order flow provides many challenges that can be </a:t>
            </a:r>
          </a:p>
          <a:p>
            <a:pPr algn="l"/>
            <a:r>
              <a:rPr lang="en-US" sz="3800" dirty="0">
                <a:solidFill>
                  <a:schemeClr val="bg1"/>
                </a:solidFill>
              </a:rPr>
              <a:t>        addressed by Machine Learning (ML) techniques in order to determine the optimal dynamic endgame </a:t>
            </a:r>
          </a:p>
          <a:p>
            <a:pPr algn="l"/>
            <a:r>
              <a:rPr lang="en-US" sz="3800" dirty="0">
                <a:solidFill>
                  <a:schemeClr val="bg1"/>
                </a:solidFill>
              </a:rPr>
              <a:t>        strategy. The model should identify strong predictors that determine a positive/negative outcome.</a:t>
            </a:r>
          </a:p>
          <a:p>
            <a:pPr algn="l"/>
            <a:endParaRPr lang="en-US" sz="3800" dirty="0">
              <a:solidFill>
                <a:schemeClr val="bg1"/>
              </a:solidFill>
            </a:endParaRPr>
          </a:p>
          <a:p>
            <a:pPr algn="l"/>
            <a:r>
              <a:rPr lang="en-US" sz="3800" dirty="0">
                <a:solidFill>
                  <a:schemeClr val="bg1"/>
                </a:solidFill>
              </a:rPr>
              <a:t>[3]   Many real-world datasets are incomplete due to factors such as data collection failures or misalignments </a:t>
            </a:r>
          </a:p>
          <a:p>
            <a:pPr algn="l"/>
            <a:r>
              <a:rPr lang="en-US" sz="3800" dirty="0">
                <a:solidFill>
                  <a:schemeClr val="bg1"/>
                </a:solidFill>
              </a:rPr>
              <a:t>         between fused datasets. Visualizations of incomplete datasets should allow analysts to draw conclusions </a:t>
            </a:r>
          </a:p>
          <a:p>
            <a:pPr algn="l"/>
            <a:r>
              <a:rPr lang="en-US" sz="3800" dirty="0">
                <a:solidFill>
                  <a:schemeClr val="bg1"/>
                </a:solidFill>
              </a:rPr>
              <a:t>         from their data while effectively reasoning about the quality of the data and resulting conclusions.</a:t>
            </a:r>
          </a:p>
          <a:p>
            <a:pPr algn="l"/>
            <a:endParaRPr lang="en-US" sz="3800" dirty="0">
              <a:solidFill>
                <a:schemeClr val="bg1"/>
              </a:solidFill>
            </a:endParaRPr>
          </a:p>
          <a:p>
            <a:pPr algn="l"/>
            <a:r>
              <a:rPr lang="en-US" sz="3800" dirty="0">
                <a:solidFill>
                  <a:schemeClr val="bg1"/>
                </a:solidFill>
              </a:rPr>
              <a:t>[4]   ML’s deep searching enables the depiction of chess positions after more than 10 moves. Therefore it is </a:t>
            </a:r>
          </a:p>
          <a:p>
            <a:pPr algn="l"/>
            <a:r>
              <a:rPr lang="en-US" sz="3800" dirty="0">
                <a:solidFill>
                  <a:schemeClr val="bg1"/>
                </a:solidFill>
              </a:rPr>
              <a:t>        capable of analyzing long-term positional advantages of a game. An intuitive way is to visualize the chess </a:t>
            </a:r>
          </a:p>
          <a:p>
            <a:pPr algn="l"/>
            <a:r>
              <a:rPr lang="en-US" sz="3800" dirty="0">
                <a:solidFill>
                  <a:schemeClr val="bg1"/>
                </a:solidFill>
              </a:rPr>
              <a:t>        decision tree. These readability problems should be well handled in chess visualization.</a:t>
            </a:r>
          </a:p>
          <a:p>
            <a:pPr algn="l"/>
            <a:endParaRPr lang="en-US" sz="3800" dirty="0">
              <a:solidFill>
                <a:schemeClr val="bg1"/>
              </a:solidFill>
            </a:endParaRPr>
          </a:p>
          <a:p>
            <a:pPr algn="l"/>
            <a:r>
              <a:rPr lang="en-US" sz="3800" dirty="0">
                <a:solidFill>
                  <a:schemeClr val="bg1"/>
                </a:solidFill>
              </a:rPr>
              <a:t>[5]   High volumes of data can be easily collected from board games like chess. Embedded in these big data is</a:t>
            </a:r>
          </a:p>
          <a:p>
            <a:pPr algn="l"/>
            <a:r>
              <a:rPr lang="en-US" sz="3800" dirty="0">
                <a:solidFill>
                  <a:schemeClr val="bg1"/>
                </a:solidFill>
              </a:rPr>
              <a:t>        valuable information or knowledge. This calls for machine learning techniques for supporting advanced  </a:t>
            </a:r>
          </a:p>
          <a:p>
            <a:pPr algn="l"/>
            <a:r>
              <a:rPr lang="en-US" sz="3800" dirty="0">
                <a:solidFill>
                  <a:schemeClr val="bg1"/>
                </a:solidFill>
              </a:rPr>
              <a:t>        knowledge discovery from these big heterogeneous data. </a:t>
            </a:r>
          </a:p>
          <a:p>
            <a:pPr algn="l"/>
            <a:endParaRPr lang="en-US" sz="3800" dirty="0">
              <a:solidFill>
                <a:schemeClr val="bg1"/>
              </a:solidFill>
            </a:endParaRPr>
          </a:p>
        </p:txBody>
      </p:sp>
    </p:spTree>
    <p:extLst>
      <p:ext uri="{BB962C8B-B14F-4D97-AF65-F5344CB8AC3E}">
        <p14:creationId xmlns:p14="http://schemas.microsoft.com/office/powerpoint/2010/main" val="410177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4157748888"/>
              </p:ext>
            </p:extLst>
          </p:nvPr>
        </p:nvGraphicFramePr>
        <p:xfrm>
          <a:off x="1394926" y="2077704"/>
          <a:ext cx="21731774" cy="10876296"/>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64215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[1]  Decision Trees are a type of Supervised Machine Learning where the data is continuously split according to a certain parameter. The tree can be explained by two entities, namely decision nodes and leaves. The  leaves are the decisions or the final outcomes. </a:t>
                      </a:r>
                      <a:endParaRPr lang="en-IN" sz="3800" dirty="0"/>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[1]  De Cock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Efficient and Private Scoring of Decision Trees, Support Vector Machines and Logistic Regression Models based on Pre-Computation</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Transactions on Dependable and Secure Computing ( Volume: 16, Issue: 2, March-April 1 2019 )</a:t>
                      </a:r>
                      <a:endParaRPr kumimoji="0" lang="en-US" sz="3800" b="0" i="0" u="none" strike="noStrike" kern="1200" cap="none" spc="0" normalizeH="0" baseline="0" noProof="0" dirty="0">
                        <a:ln>
                          <a:noFill/>
                        </a:ln>
                        <a:solidFill>
                          <a:srgbClr val="FFFFFF"/>
                        </a:solidFill>
                        <a:effectLst/>
                        <a:uLnTx/>
                        <a:uFillTx/>
                        <a:latin typeface="Gill Sans" charset="0"/>
                        <a:sym typeface="Gill Sans" charset="0"/>
                      </a:endParaRP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r h="610245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[2]  Decision support systems using Machine Learning can be used in the context of chess endgames for move prediction and suggestion. The analysis of order flow provides many challenges that can be addressed by Machine Learning (ML) techniques in order to determine the optimal dynamic endgame strategy. The model should identify strong predictors that determine a positive/negative outcome.</a:t>
                      </a:r>
                      <a:endParaRPr lang="en-IN" sz="3800" dirty="0"/>
                    </a:p>
                  </a:txBody>
                  <a:tcPr marL="360000" marR="360000" marT="360000" marB="360000">
                    <a:lnL w="38100" cmpd="sng">
                      <a:solidFill>
                        <a:schemeClr val="bg1">
                          <a:lumMod val="75000"/>
                        </a:schemeClr>
                      </a:solidFill>
                      <a:prstDash val="solid"/>
                    </a:lnL>
                    <a:lnR w="38100" cap="flat" cmpd="sng" algn="ctr">
                      <a:solidFill>
                        <a:schemeClr val="bg1">
                          <a:lumMod val="75000"/>
                        </a:schemeClr>
                      </a:solidFill>
                      <a:prstDash val="solid"/>
                      <a:round/>
                      <a:headEnd type="none" w="med" len="med"/>
                      <a:tailEnd type="none" w="med" len="me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[2]  Yuri Nieto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Usage of Machine Learning for Strategic Decision Making at Higher Educational Institutions</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Access ( Volume: 7 , 27 May 2019 )</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0071196"/>
                  </a:ext>
                </a:extLst>
              </a:tr>
            </a:tbl>
          </a:graphicData>
        </a:graphic>
      </p:graphicFrame>
    </p:spTree>
    <p:extLst>
      <p:ext uri="{BB962C8B-B14F-4D97-AF65-F5344CB8AC3E}">
        <p14:creationId xmlns:p14="http://schemas.microsoft.com/office/powerpoint/2010/main" val="232538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4224807463"/>
              </p:ext>
            </p:extLst>
          </p:nvPr>
        </p:nvGraphicFramePr>
        <p:xfrm>
          <a:off x="1394926" y="2301544"/>
          <a:ext cx="21731774" cy="10119056"/>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76908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[3]   Many real-world datasets are incomplete due to factors such as data collection failures or misalignments between fused datasets. Visualizations of incomplete datasets should allow analysts to draw conclusions from their data while effectively reasoning about the quality of the data and resulting conclusions.</a:t>
                      </a:r>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[3]  Hayeong Song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Where's My Data? Evaluating Visualizations with Missing Data</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Transactions on Visualization and Computer Graphics ( Volume: 25, Issue: 1, Jan. 2019)</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r h="534521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[4]   ML’s deep searching enables the depiction of chess positions after more than 10 moves. Therefore it is capable of analyzing long-term positional advantages of a game. An intuitive way is to visualize the chess decision tree. These readability problems should be well handled in chess visualization.</a:t>
                      </a:r>
                    </a:p>
                  </a:txBody>
                  <a:tcPr marL="360000" marR="360000" marT="360000" marB="360000">
                    <a:lnL w="38100" cmpd="sng">
                      <a:solidFill>
                        <a:schemeClr val="bg1">
                          <a:lumMod val="75000"/>
                        </a:schemeClr>
                      </a:solidFill>
                      <a:prstDash val="solid"/>
                    </a:lnL>
                    <a:lnR w="38100" cap="flat" cmpd="sng" algn="ctr">
                      <a:solidFill>
                        <a:schemeClr val="bg1">
                          <a:lumMod val="75000"/>
                        </a:schemeClr>
                      </a:solidFill>
                      <a:prstDash val="solid"/>
                      <a:round/>
                      <a:headEnd type="none" w="med" len="med"/>
                      <a:tailEnd type="none" w="med" len="me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algn="l"/>
                      <a:r>
                        <a:rPr lang="en-US" sz="3800" dirty="0">
                          <a:solidFill>
                            <a:schemeClr val="bg1"/>
                          </a:solidFill>
                          <a:latin typeface="Gill Sans"/>
                        </a:rPr>
                        <a:t>[4]  Evanthia Dimara </a:t>
                      </a:r>
                      <a:r>
                        <a:rPr lang="en-US" sz="3800" i="1" dirty="0">
                          <a:solidFill>
                            <a:schemeClr val="bg1"/>
                          </a:solidFill>
                          <a:latin typeface="Gill Sans"/>
                        </a:rPr>
                        <a:t>et al.</a:t>
                      </a:r>
                      <a:r>
                        <a:rPr lang="en-US" sz="3800" dirty="0">
                          <a:solidFill>
                            <a:schemeClr val="bg1"/>
                          </a:solidFill>
                          <a:latin typeface="Gill Sans"/>
                        </a:rPr>
                        <a:t> “</a:t>
                      </a:r>
                      <a:r>
                        <a:rPr lang="en-US" sz="3800" dirty="0">
                          <a:solidFill>
                            <a:srgbClr val="92D050"/>
                          </a:solidFill>
                          <a:latin typeface="Gill Sans"/>
                        </a:rPr>
                        <a:t>What is Interaction for Data Visualization ?</a:t>
                      </a:r>
                      <a:r>
                        <a:rPr lang="en-US" sz="3800" dirty="0">
                          <a:solidFill>
                            <a:schemeClr val="bg1"/>
                          </a:solidFill>
                          <a:latin typeface="Gill Sans"/>
                        </a:rPr>
                        <a:t>” , </a:t>
                      </a:r>
                      <a:r>
                        <a:rPr lang="en-US" sz="3800" i="1" dirty="0">
                          <a:solidFill>
                            <a:schemeClr val="bg1"/>
                          </a:solidFill>
                          <a:latin typeface="Gill Sans"/>
                        </a:rPr>
                        <a:t>IEEE Transactions on Visualization and Computer Graphics ( Volume: 26, Issue: 1, Jan. 2020)</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0071196"/>
                  </a:ext>
                </a:extLst>
              </a:tr>
            </a:tbl>
          </a:graphicData>
        </a:graphic>
      </p:graphicFrame>
    </p:spTree>
    <p:extLst>
      <p:ext uri="{BB962C8B-B14F-4D97-AF65-F5344CB8AC3E}">
        <p14:creationId xmlns:p14="http://schemas.microsoft.com/office/powerpoint/2010/main" val="1893572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1201161749"/>
              </p:ext>
            </p:extLst>
          </p:nvPr>
        </p:nvGraphicFramePr>
        <p:xfrm>
          <a:off x="1326113" y="4471080"/>
          <a:ext cx="21731774" cy="4769080"/>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76908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[5]   High volumes of data can be easily collected from board games like chess. Embedded in these big data is valuable information or knowledge. This calls for machine learning techniques for supporting advanced knowledge discovery from these big heterogeneous data. </a:t>
                      </a:r>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[5]  Riccardo Rosati et al.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Machine Learning in Capital Markets: Decision Support System for Outcome Analysis</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Access ( Volume: 8 , 10 June 2020 )</a:t>
                      </a:r>
                      <a:endParaRPr kumimoji="0" lang="en-US" sz="3800" b="0" i="0" u="none" strike="noStrike" kern="1200" cap="none" spc="0" normalizeH="0" baseline="0" noProof="0" dirty="0">
                        <a:ln>
                          <a:noFill/>
                        </a:ln>
                        <a:solidFill>
                          <a:srgbClr val="FFFFFF"/>
                        </a:solidFill>
                        <a:effectLst/>
                        <a:uLnTx/>
                        <a:uFillTx/>
                        <a:latin typeface="Gill Sans" charset="0"/>
                        <a:sym typeface="Gill Sans" charset="0"/>
                      </a:endParaRP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bl>
          </a:graphicData>
        </a:graphic>
      </p:graphicFrame>
    </p:spTree>
    <p:extLst>
      <p:ext uri="{BB962C8B-B14F-4D97-AF65-F5344CB8AC3E}">
        <p14:creationId xmlns:p14="http://schemas.microsoft.com/office/powerpoint/2010/main" val="478623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71600" y="838200"/>
            <a:ext cx="3495957"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chemeClr val="bg1">
                    <a:lumMod val="75000"/>
                  </a:schemeClr>
                </a:solidFill>
                <a:latin typeface="Open Sans Bold" charset="0"/>
                <a:ea typeface="ＭＳ Ｐゴシック" charset="0"/>
                <a:cs typeface="Open Sans Bold" charset="0"/>
                <a:sym typeface="Open Sans Bold" charset="0"/>
              </a:rPr>
              <a:t>IEEE References</a:t>
            </a:r>
          </a:p>
        </p:txBody>
      </p:sp>
      <p:sp>
        <p:nvSpPr>
          <p:cNvPr id="5" name="TextBox 4">
            <a:extLst>
              <a:ext uri="{FF2B5EF4-FFF2-40B4-BE49-F238E27FC236}">
                <a16:creationId xmlns:a16="http://schemas.microsoft.com/office/drawing/2014/main" id="{25B8B877-7BAC-4FA6-9E44-91EE59399EA9}"/>
              </a:ext>
            </a:extLst>
          </p:cNvPr>
          <p:cNvSpPr txBox="1"/>
          <p:nvPr/>
        </p:nvSpPr>
        <p:spPr>
          <a:xfrm>
            <a:off x="762000" y="2250817"/>
            <a:ext cx="22860000" cy="9941183"/>
          </a:xfrm>
          <a:prstGeom prst="rect">
            <a:avLst/>
          </a:prstGeom>
          <a:noFill/>
        </p:spPr>
        <p:txBody>
          <a:bodyPr wrap="square" rtlCol="0">
            <a:spAutoFit/>
          </a:bodyPr>
          <a:lstStyle/>
          <a:p>
            <a:pPr algn="l"/>
            <a:r>
              <a:rPr lang="en-US" sz="4000" dirty="0">
                <a:solidFill>
                  <a:schemeClr val="bg1"/>
                </a:solidFill>
              </a:rPr>
              <a:t>[1]  De Cock </a:t>
            </a:r>
            <a:r>
              <a:rPr lang="en-US" sz="4000" i="1" dirty="0">
                <a:solidFill>
                  <a:schemeClr val="bg1"/>
                </a:solidFill>
              </a:rPr>
              <a:t>et al.</a:t>
            </a:r>
            <a:r>
              <a:rPr lang="en-US" sz="4000" dirty="0">
                <a:solidFill>
                  <a:schemeClr val="bg1"/>
                </a:solidFill>
              </a:rPr>
              <a:t>, “Efficient and Private Scoring of Decision Trees, Support Vector Machines and Logistic </a:t>
            </a:r>
          </a:p>
          <a:p>
            <a:pPr algn="l"/>
            <a:r>
              <a:rPr lang="en-US" sz="4000" dirty="0">
                <a:solidFill>
                  <a:schemeClr val="bg1"/>
                </a:solidFill>
              </a:rPr>
              <a:t>        Regression Models based on Pre-Computation” , </a:t>
            </a:r>
            <a:r>
              <a:rPr lang="en-US" sz="4000" i="1" dirty="0">
                <a:solidFill>
                  <a:schemeClr val="bg1"/>
                </a:solidFill>
              </a:rPr>
              <a:t>IEEE Transactions on Dependable and Secure Computing </a:t>
            </a:r>
          </a:p>
          <a:p>
            <a:pPr algn="l"/>
            <a:r>
              <a:rPr lang="en-US" sz="4000" i="1" dirty="0">
                <a:solidFill>
                  <a:schemeClr val="bg1"/>
                </a:solidFill>
              </a:rPr>
              <a:t>        (Volume: 16, Issue: 2, March-April 1 2019)</a:t>
            </a:r>
            <a:endParaRPr lang="en-US" sz="4000" dirty="0">
              <a:solidFill>
                <a:schemeClr val="bg1"/>
              </a:solidFill>
            </a:endParaRPr>
          </a:p>
          <a:p>
            <a:pPr algn="l"/>
            <a:endParaRPr lang="en-US" sz="4000" dirty="0">
              <a:solidFill>
                <a:schemeClr val="bg1"/>
              </a:solidFill>
            </a:endParaRPr>
          </a:p>
          <a:p>
            <a:pPr algn="l"/>
            <a:r>
              <a:rPr lang="en-US" sz="4000" dirty="0">
                <a:solidFill>
                  <a:schemeClr val="bg1"/>
                </a:solidFill>
              </a:rPr>
              <a:t>[2]  Yuri Nieto </a:t>
            </a:r>
            <a:r>
              <a:rPr lang="en-US" sz="4000" i="1" dirty="0">
                <a:solidFill>
                  <a:schemeClr val="bg1"/>
                </a:solidFill>
              </a:rPr>
              <a:t>et al.</a:t>
            </a:r>
            <a:r>
              <a:rPr lang="en-US" sz="4000" dirty="0">
                <a:solidFill>
                  <a:schemeClr val="bg1"/>
                </a:solidFill>
              </a:rPr>
              <a:t>, “Usage of Machine Learning for Strategic Decision Making at Higher Educational </a:t>
            </a:r>
          </a:p>
          <a:p>
            <a:pPr algn="l"/>
            <a:r>
              <a:rPr lang="en-US" sz="4000" dirty="0">
                <a:solidFill>
                  <a:schemeClr val="bg1"/>
                </a:solidFill>
              </a:rPr>
              <a:t>        Institutions” , </a:t>
            </a:r>
            <a:r>
              <a:rPr lang="en-US" sz="4000" i="1" dirty="0">
                <a:solidFill>
                  <a:schemeClr val="bg1"/>
                </a:solidFill>
              </a:rPr>
              <a:t>IEEE Access ( Volume: 7 , 27 May 2019 )</a:t>
            </a:r>
          </a:p>
          <a:p>
            <a:pPr algn="l"/>
            <a:endParaRPr lang="en-US" sz="4000" dirty="0">
              <a:solidFill>
                <a:schemeClr val="bg1"/>
              </a:solidFill>
            </a:endParaRPr>
          </a:p>
          <a:p>
            <a:pPr algn="l"/>
            <a:r>
              <a:rPr lang="en-US" sz="4000" dirty="0">
                <a:solidFill>
                  <a:schemeClr val="bg1"/>
                </a:solidFill>
              </a:rPr>
              <a:t>[3]  Hayeong Song </a:t>
            </a:r>
            <a:r>
              <a:rPr lang="en-US" sz="4000" i="1" dirty="0">
                <a:solidFill>
                  <a:schemeClr val="bg1"/>
                </a:solidFill>
              </a:rPr>
              <a:t>et al.</a:t>
            </a:r>
            <a:r>
              <a:rPr lang="en-US" sz="4000" dirty="0">
                <a:solidFill>
                  <a:schemeClr val="bg1"/>
                </a:solidFill>
              </a:rPr>
              <a:t>, “Where's My Data? Evaluating Visualizations with Missing Data” , </a:t>
            </a:r>
            <a:r>
              <a:rPr lang="en-US" sz="4000" i="1" dirty="0">
                <a:solidFill>
                  <a:schemeClr val="bg1"/>
                </a:solidFill>
              </a:rPr>
              <a:t>IEEE Transactions </a:t>
            </a:r>
          </a:p>
          <a:p>
            <a:pPr algn="l"/>
            <a:r>
              <a:rPr lang="en-US" sz="4000" i="1" dirty="0">
                <a:solidFill>
                  <a:schemeClr val="bg1"/>
                </a:solidFill>
              </a:rPr>
              <a:t>        on Visualization and Computer Graphics ( Volume: 25, Issue: 1, Jan. 2019)</a:t>
            </a:r>
          </a:p>
          <a:p>
            <a:pPr algn="l"/>
            <a:endParaRPr lang="en-US" sz="4000" dirty="0">
              <a:solidFill>
                <a:schemeClr val="bg1"/>
              </a:solidFill>
            </a:endParaRPr>
          </a:p>
          <a:p>
            <a:pPr algn="l"/>
            <a:r>
              <a:rPr lang="en-US" sz="4000" dirty="0">
                <a:solidFill>
                  <a:schemeClr val="bg1"/>
                </a:solidFill>
              </a:rPr>
              <a:t>[4]  Evanthia Dimara </a:t>
            </a:r>
            <a:r>
              <a:rPr lang="en-US" sz="4000" i="1" dirty="0">
                <a:solidFill>
                  <a:schemeClr val="bg1"/>
                </a:solidFill>
              </a:rPr>
              <a:t>et al.</a:t>
            </a:r>
            <a:r>
              <a:rPr lang="en-US" sz="4000" dirty="0">
                <a:solidFill>
                  <a:schemeClr val="bg1"/>
                </a:solidFill>
              </a:rPr>
              <a:t> “What is Interaction for Data Visualization ?” , </a:t>
            </a:r>
            <a:r>
              <a:rPr lang="en-US" sz="4000" i="1" dirty="0">
                <a:solidFill>
                  <a:schemeClr val="bg1"/>
                </a:solidFill>
              </a:rPr>
              <a:t>IEEE Transactions on Visualization </a:t>
            </a:r>
          </a:p>
          <a:p>
            <a:pPr algn="l"/>
            <a:r>
              <a:rPr lang="en-US" sz="4000" i="1" dirty="0">
                <a:solidFill>
                  <a:schemeClr val="bg1"/>
                </a:solidFill>
              </a:rPr>
              <a:t>        and Computer Graphics ( Volume: 26, Issue: 1, Jan. 2020)</a:t>
            </a:r>
          </a:p>
          <a:p>
            <a:pPr algn="l"/>
            <a:endParaRPr lang="en-US" sz="4000" dirty="0">
              <a:solidFill>
                <a:schemeClr val="bg1"/>
              </a:solidFill>
            </a:endParaRPr>
          </a:p>
          <a:p>
            <a:pPr algn="l"/>
            <a:r>
              <a:rPr lang="en-US" sz="4000" dirty="0">
                <a:solidFill>
                  <a:schemeClr val="bg1"/>
                </a:solidFill>
              </a:rPr>
              <a:t>[5]  Riccardo Rosati et al. “Machine Learning in Capital Markets: Decision Support System for Outcome </a:t>
            </a:r>
          </a:p>
          <a:p>
            <a:pPr algn="l"/>
            <a:r>
              <a:rPr lang="en-US" sz="4000" dirty="0">
                <a:solidFill>
                  <a:schemeClr val="bg1"/>
                </a:solidFill>
              </a:rPr>
              <a:t>        Analysis” , </a:t>
            </a:r>
            <a:r>
              <a:rPr lang="en-US" sz="4000" i="1" dirty="0">
                <a:solidFill>
                  <a:schemeClr val="bg1"/>
                </a:solidFill>
              </a:rPr>
              <a:t>IEEE Access ( Volume: 8 , 10 June 2020 )</a:t>
            </a:r>
            <a:endParaRPr lang="en-US" sz="4000" dirty="0">
              <a:solidFill>
                <a:schemeClr val="bg1"/>
              </a:solidFill>
            </a:endParaRPr>
          </a:p>
          <a:p>
            <a:pPr algn="l"/>
            <a:endParaRPr lang="en-US" sz="4000" dirty="0">
              <a:solidFill>
                <a:schemeClr val="bg1"/>
              </a:solidFill>
            </a:endParaRPr>
          </a:p>
        </p:txBody>
      </p:sp>
    </p:spTree>
    <p:extLst>
      <p:ext uri="{BB962C8B-B14F-4D97-AF65-F5344CB8AC3E}">
        <p14:creationId xmlns:p14="http://schemas.microsoft.com/office/powerpoint/2010/main" val="144354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1600200" y="762000"/>
            <a:ext cx="10055226"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800" dirty="0">
                <a:solidFill>
                  <a:srgbClr val="FFFFFF"/>
                </a:solidFill>
                <a:latin typeface="Open Sans Bold" charset="0"/>
                <a:ea typeface="ＭＳ Ｐゴシック" charset="0"/>
                <a:cs typeface="Open Sans Bold" charset="0"/>
                <a:sym typeface="Open Sans Bold" charset="0"/>
              </a:rPr>
              <a:t>Previous System Drawbacks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E8D7D6E7-3C23-4DBF-9B48-C8C61E219014}"/>
              </a:ext>
            </a:extLst>
          </p:cNvPr>
          <p:cNvPicPr>
            <a:picLocks noChangeAspect="1"/>
          </p:cNvPicPr>
          <p:nvPr/>
        </p:nvPicPr>
        <p:blipFill>
          <a:blip r:embed="rId3"/>
          <a:stretch>
            <a:fillRect/>
          </a:stretch>
        </p:blipFill>
        <p:spPr>
          <a:xfrm>
            <a:off x="13487400" y="339988"/>
            <a:ext cx="10055226" cy="13036024"/>
          </a:xfrm>
          <a:prstGeom prst="rect">
            <a:avLst/>
          </a:prstGeom>
        </p:spPr>
      </p:pic>
      <p:sp>
        <p:nvSpPr>
          <p:cNvPr id="6" name="Rectangle 3">
            <a:extLst>
              <a:ext uri="{FF2B5EF4-FFF2-40B4-BE49-F238E27FC236}">
                <a16:creationId xmlns:a16="http://schemas.microsoft.com/office/drawing/2014/main" id="{682F62BA-6370-42CC-A55B-C9D0D877B04A}"/>
              </a:ext>
            </a:extLst>
          </p:cNvPr>
          <p:cNvSpPr>
            <a:spLocks/>
          </p:cNvSpPr>
          <p:nvPr/>
        </p:nvSpPr>
        <p:spPr bwMode="auto">
          <a:xfrm>
            <a:off x="821054" y="3962400"/>
            <a:ext cx="11538586" cy="432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There is no tool available in the market which provides an in-depth </a:t>
            </a:r>
            <a:r>
              <a:rPr lang="en-US" sz="5400" dirty="0">
                <a:solidFill>
                  <a:srgbClr val="CDCDCD"/>
                </a:solidFill>
                <a:latin typeface="Open Sans Light" charset="0"/>
                <a:ea typeface="ＭＳ Ｐゴシック" charset="0"/>
                <a:cs typeface="Open Sans Light Italic" charset="0"/>
                <a:sym typeface="Open Sans Light" charset="0"/>
              </a:rPr>
              <a:t>analysis of a player’s overall games.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3922708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457" y="2939709"/>
            <a:ext cx="24382820" cy="6890091"/>
            <a:chOff x="921" y="-1001"/>
            <a:chExt cx="10945" cy="2584"/>
          </a:xfrm>
        </p:grpSpPr>
        <p:sp>
          <p:nvSpPr>
            <p:cNvPr id="8194" name="Rectangle 2"/>
            <p:cNvSpPr>
              <a:spLocks/>
            </p:cNvSpPr>
            <p:nvPr/>
          </p:nvSpPr>
          <p:spPr bwMode="auto">
            <a:xfrm>
              <a:off x="921" y="-1001"/>
              <a:ext cx="10945" cy="2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96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Thank You</a:t>
              </a:r>
            </a:p>
          </p:txBody>
        </p:sp>
        <p:pic>
          <p:nvPicPr>
            <p:cNvPr id="8196" name="Picture 4"/>
            <p:cNvPicPr>
              <a:picLocks noChangeAspect="1" noChangeArrowheads="1"/>
            </p:cNvPicPr>
            <p:nvPr/>
          </p:nvPicPr>
          <p:blipFill>
            <a:blip r:embed="rId3"/>
            <a:srcRect/>
            <a:stretch/>
          </p:blipFill>
          <p:spPr bwMode="auto">
            <a:xfrm>
              <a:off x="8583" y="126"/>
              <a:ext cx="653" cy="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pic>
        <p:nvPicPr>
          <p:cNvPr id="7" name="Picture 4">
            <a:extLst>
              <a:ext uri="{FF2B5EF4-FFF2-40B4-BE49-F238E27FC236}">
                <a16:creationId xmlns:a16="http://schemas.microsoft.com/office/drawing/2014/main" id="{AE930688-A5E7-4BD2-B1EA-13EBE6783150}"/>
              </a:ext>
            </a:extLst>
          </p:cNvPr>
          <p:cNvPicPr>
            <a:picLocks noChangeAspect="1" noChangeArrowheads="1"/>
          </p:cNvPicPr>
          <p:nvPr/>
        </p:nvPicPr>
        <p:blipFill>
          <a:blip r:embed="rId3"/>
          <a:srcRect/>
          <a:stretch/>
        </p:blipFill>
        <p:spPr bwMode="auto">
          <a:xfrm>
            <a:off x="5859729" y="5943600"/>
            <a:ext cx="1454726" cy="14612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3018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1450974" y="900388"/>
            <a:ext cx="4721225"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Motivation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1181100" y="4267200"/>
            <a:ext cx="22021800" cy="4324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Provide Chess players a tool to improve their chess game with </a:t>
            </a:r>
          </a:p>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assistance from several Machine Learning and Data Science techniques, by studying their previous games.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425173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FFFFCEC8-1181-480A-B6F0-C19667D12AF2}"/>
              </a:ext>
            </a:extLst>
          </p:cNvPr>
          <p:cNvSpPr txBox="1"/>
          <p:nvPr/>
        </p:nvSpPr>
        <p:spPr>
          <a:xfrm>
            <a:off x="2324100" y="2047075"/>
            <a:ext cx="19735800" cy="11592725"/>
          </a:xfrm>
          <a:prstGeom prst="rect">
            <a:avLst/>
          </a:prstGeom>
          <a:noFill/>
        </p:spPr>
        <p:txBody>
          <a:bodyPr wrap="square" rtlCol="0">
            <a:spAutoFit/>
          </a:bodyPr>
          <a:lstStyle/>
          <a:p>
            <a:pPr marL="914400" indent="-914400" algn="l">
              <a:lnSpc>
                <a:spcPct val="150000"/>
              </a:lnSpc>
              <a:buAutoNum type="arabicPeriod"/>
            </a:pPr>
            <a:r>
              <a:rPr lang="en-IN" dirty="0">
                <a:solidFill>
                  <a:schemeClr val="bg1"/>
                </a:solidFill>
              </a:rPr>
              <a:t>  Finding the player’s Strengths and Weaknesses.</a:t>
            </a:r>
          </a:p>
          <a:p>
            <a:pPr marL="914400" indent="-914400" algn="l">
              <a:lnSpc>
                <a:spcPct val="150000"/>
              </a:lnSpc>
              <a:buAutoNum type="arabicPeriod"/>
            </a:pPr>
            <a:r>
              <a:rPr lang="en-IN" dirty="0">
                <a:solidFill>
                  <a:schemeClr val="bg1"/>
                </a:solidFill>
              </a:rPr>
              <a:t>  Detailed analysis of your opponents moves before the match.</a:t>
            </a:r>
          </a:p>
          <a:p>
            <a:pPr algn="l">
              <a:lnSpc>
                <a:spcPct val="150000"/>
              </a:lnSpc>
            </a:pPr>
            <a:r>
              <a:rPr lang="en-IN" dirty="0">
                <a:solidFill>
                  <a:schemeClr val="bg1"/>
                </a:solidFill>
              </a:rPr>
              <a:t>3.    Next move Predictions based on previous games played.</a:t>
            </a:r>
          </a:p>
          <a:p>
            <a:pPr algn="l">
              <a:lnSpc>
                <a:spcPct val="150000"/>
              </a:lnSpc>
            </a:pPr>
            <a:r>
              <a:rPr lang="en-IN" dirty="0">
                <a:solidFill>
                  <a:schemeClr val="bg1"/>
                </a:solidFill>
              </a:rPr>
              <a:t>4.    See the least and most favourite Chess Opening Lines.</a:t>
            </a:r>
          </a:p>
          <a:p>
            <a:pPr algn="l">
              <a:lnSpc>
                <a:spcPct val="150000"/>
              </a:lnSpc>
            </a:pPr>
            <a:r>
              <a:rPr lang="en-IN" dirty="0">
                <a:solidFill>
                  <a:schemeClr val="bg1"/>
                </a:solidFill>
              </a:rPr>
              <a:t>5.    Find which moves attributed to Wins , Losses or Draws.</a:t>
            </a:r>
          </a:p>
          <a:p>
            <a:pPr algn="l">
              <a:lnSpc>
                <a:spcPct val="150000"/>
              </a:lnSpc>
            </a:pPr>
            <a:r>
              <a:rPr lang="en-IN" dirty="0">
                <a:solidFill>
                  <a:schemeClr val="bg1"/>
                </a:solidFill>
              </a:rPr>
              <a:t>6.    Visualising the statistics related to the account in great detail.</a:t>
            </a:r>
          </a:p>
          <a:p>
            <a:pPr marL="914400" indent="-914400" algn="l">
              <a:lnSpc>
                <a:spcPct val="150000"/>
              </a:lnSpc>
              <a:buAutoNum type="arabicPeriod" startAt="7"/>
            </a:pPr>
            <a:r>
              <a:rPr lang="en-IN" dirty="0">
                <a:solidFill>
                  <a:schemeClr val="bg1"/>
                </a:solidFill>
              </a:rPr>
              <a:t>  Help the player improve their endgames.</a:t>
            </a:r>
          </a:p>
          <a:p>
            <a:pPr marL="914400" indent="-914400" algn="l">
              <a:lnSpc>
                <a:spcPct val="150000"/>
              </a:lnSpc>
              <a:buAutoNum type="arabicPeriod" startAt="7"/>
            </a:pPr>
            <a:r>
              <a:rPr lang="en-IN" dirty="0">
                <a:solidFill>
                  <a:schemeClr val="bg1"/>
                </a:solidFill>
              </a:rPr>
              <a:t>  Play a Live game and get the analysis of the game in real-time.</a:t>
            </a:r>
          </a:p>
          <a:p>
            <a:pPr algn="l">
              <a:lnSpc>
                <a:spcPct val="150000"/>
              </a:lnSpc>
            </a:pPr>
            <a:r>
              <a:rPr lang="en-IN" dirty="0">
                <a:solidFill>
                  <a:schemeClr val="bg1"/>
                </a:solidFill>
              </a:rPr>
              <a:t> </a:t>
            </a:r>
          </a:p>
        </p:txBody>
      </p:sp>
      <p:sp>
        <p:nvSpPr>
          <p:cNvPr id="12" name="Rectangle 2">
            <a:extLst>
              <a:ext uri="{FF2B5EF4-FFF2-40B4-BE49-F238E27FC236}">
                <a16:creationId xmlns:a16="http://schemas.microsoft.com/office/drawing/2014/main" id="{3F46F351-6EE7-406D-B040-F8DB563CA5B4}"/>
              </a:ext>
            </a:extLst>
          </p:cNvPr>
          <p:cNvSpPr>
            <a:spLocks/>
          </p:cNvSpPr>
          <p:nvPr/>
        </p:nvSpPr>
        <p:spPr bwMode="auto">
          <a:xfrm>
            <a:off x="1371600" y="873320"/>
            <a:ext cx="7010400"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chemeClr val="bg1">
                    <a:lumMod val="75000"/>
                  </a:schemeClr>
                </a:solidFill>
                <a:latin typeface="Open Sans Bold" charset="0"/>
                <a:ea typeface="ＭＳ Ｐゴシック" charset="0"/>
                <a:cs typeface="Open Sans Bold" charset="0"/>
                <a:sym typeface="Open Sans Bold" charset="0"/>
              </a:rPr>
              <a:t>Objectives</a:t>
            </a:r>
          </a:p>
        </p:txBody>
      </p:sp>
    </p:spTree>
    <p:extLst>
      <p:ext uri="{BB962C8B-B14F-4D97-AF65-F5344CB8AC3E}">
        <p14:creationId xmlns:p14="http://schemas.microsoft.com/office/powerpoint/2010/main" val="6096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4721225"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Main Menu</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4953000" y="3352800"/>
            <a:ext cx="19735800" cy="5129418"/>
          </a:xfrm>
          <a:prstGeom prst="rect">
            <a:avLst/>
          </a:prstGeom>
          <a:noFill/>
        </p:spPr>
        <p:txBody>
          <a:bodyPr wrap="square" rtlCol="0">
            <a:spAutoFit/>
          </a:bodyPr>
          <a:lstStyle/>
          <a:p>
            <a:pPr marL="914400" indent="-914400" algn="l">
              <a:lnSpc>
                <a:spcPct val="150000"/>
              </a:lnSpc>
              <a:buAutoNum type="arabicPeriod"/>
            </a:pPr>
            <a:r>
              <a:rPr lang="en-IN" dirty="0">
                <a:solidFill>
                  <a:schemeClr val="bg1"/>
                </a:solidFill>
              </a:rPr>
              <a:t>  Player Analysis</a:t>
            </a:r>
          </a:p>
          <a:p>
            <a:pPr marL="914400" indent="-914400" algn="l">
              <a:lnSpc>
                <a:spcPct val="150000"/>
              </a:lnSpc>
              <a:buAutoNum type="arabicPeriod"/>
            </a:pPr>
            <a:r>
              <a:rPr lang="en-IN" dirty="0">
                <a:solidFill>
                  <a:schemeClr val="bg1"/>
                </a:solidFill>
              </a:rPr>
              <a:t>  Opponent Comparison</a:t>
            </a:r>
          </a:p>
          <a:p>
            <a:pPr marL="914400" indent="-914400" algn="l">
              <a:lnSpc>
                <a:spcPct val="150000"/>
              </a:lnSpc>
              <a:buAutoNum type="arabicPeriod"/>
            </a:pPr>
            <a:r>
              <a:rPr lang="en-IN" dirty="0">
                <a:solidFill>
                  <a:schemeClr val="bg1"/>
                </a:solidFill>
              </a:rPr>
              <a:t>  Roll Credits</a:t>
            </a:r>
          </a:p>
          <a:p>
            <a:pPr marL="914400" indent="-914400" algn="l">
              <a:lnSpc>
                <a:spcPct val="150000"/>
              </a:lnSpc>
              <a:buAutoNum type="arabicPeriod"/>
            </a:pPr>
            <a:r>
              <a:rPr lang="en-IN" dirty="0">
                <a:solidFill>
                  <a:schemeClr val="bg1"/>
                </a:solidFill>
              </a:rPr>
              <a:t>  Exit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667000"/>
            <a:ext cx="22402800" cy="8965788"/>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lnSpc>
                <a:spcPct val="150000"/>
              </a:lnSpc>
            </a:pPr>
            <a:r>
              <a:rPr lang="en-IN" dirty="0">
                <a:solidFill>
                  <a:schemeClr val="bg1"/>
                </a:solidFill>
                <a:latin typeface="Bahnschrift Light" panose="020B0502040204020203" pitchFamily="34" charset="0"/>
              </a:rPr>
              <a:t> -  This module provides an in-depth analysis of the player’s statistical data, based on the games that the player has already played.</a:t>
            </a:r>
          </a:p>
          <a:p>
            <a:pPr lvl="4" algn="l">
              <a:lnSpc>
                <a:spcPct val="150000"/>
              </a:lnSpc>
            </a:pPr>
            <a:r>
              <a:rPr lang="en-IN" dirty="0">
                <a:solidFill>
                  <a:schemeClr val="bg1"/>
                </a:solidFill>
                <a:latin typeface="Bahnschrift Light" panose="020B0502040204020203" pitchFamily="34" charset="0"/>
              </a:rPr>
              <a:t> -  It shows rating graphs, most played and least played openings, player strengths and weaknesses and wins, draws and losses while playing as black / white.</a:t>
            </a:r>
          </a:p>
        </p:txBody>
      </p:sp>
    </p:spTree>
    <p:extLst>
      <p:ext uri="{BB962C8B-B14F-4D97-AF65-F5344CB8AC3E}">
        <p14:creationId xmlns:p14="http://schemas.microsoft.com/office/powerpoint/2010/main" val="94796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26164"/>
            <a:ext cx="22402800" cy="8104013"/>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200000"/>
              </a:lnSpc>
              <a:buAutoNum type="arabicPeriod"/>
            </a:pPr>
            <a:r>
              <a:rPr lang="en-IN" dirty="0">
                <a:solidFill>
                  <a:schemeClr val="bg1"/>
                </a:solidFill>
                <a:latin typeface="Bahnschrift Light" panose="020B0502040204020203" pitchFamily="34" charset="0"/>
              </a:rPr>
              <a:t> The user has to input their / opponents ChessDB username.</a:t>
            </a:r>
          </a:p>
          <a:p>
            <a:pPr marL="2286000" lvl="3" indent="-914400" algn="l">
              <a:lnSpc>
                <a:spcPct val="150000"/>
              </a:lnSpc>
              <a:buAutoNum type="arabicPeriod"/>
            </a:pPr>
            <a:r>
              <a:rPr lang="en-IN" dirty="0">
                <a:solidFill>
                  <a:schemeClr val="bg1"/>
                </a:solidFill>
                <a:latin typeface="Bahnschrift Light" panose="020B0502040204020203" pitchFamily="34" charset="0"/>
              </a:rPr>
              <a:t> All of the game data associated with the username is downloaded using API calls.</a:t>
            </a:r>
          </a:p>
          <a:p>
            <a:pPr marL="2286000" lvl="3" indent="-914400" algn="l">
              <a:lnSpc>
                <a:spcPct val="150000"/>
              </a:lnSpc>
              <a:buAutoNum type="arabicPeriod"/>
            </a:pPr>
            <a:r>
              <a:rPr lang="en-IN" dirty="0">
                <a:solidFill>
                  <a:schemeClr val="bg1"/>
                </a:solidFill>
                <a:latin typeface="Bahnschrift Light" panose="020B0502040204020203" pitchFamily="34" charset="0"/>
              </a:rPr>
              <a:t> Unwanted data is filtered out and required data is refined (checking of null values etc.)</a:t>
            </a:r>
          </a:p>
        </p:txBody>
      </p:sp>
    </p:spTree>
    <p:extLst>
      <p:ext uri="{BB962C8B-B14F-4D97-AF65-F5344CB8AC3E}">
        <p14:creationId xmlns:p14="http://schemas.microsoft.com/office/powerpoint/2010/main" val="26578008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15607</TotalTime>
  <Pages>0</Pages>
  <Words>1923</Words>
  <Characters>0</Characters>
  <Application>Microsoft Office PowerPoint</Application>
  <PresentationFormat>Custom</PresentationFormat>
  <Lines>0</Lines>
  <Paragraphs>232</Paragraphs>
  <Slides>40</Slides>
  <Notes>37</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Bahnschrift Light</vt:lpstr>
      <vt:lpstr>Calibri</vt:lpstr>
      <vt:lpstr>Cambria Math</vt:lpstr>
      <vt:lpstr>Gill Sans</vt:lpstr>
      <vt:lpstr>Open Sans Bold</vt:lpstr>
      <vt:lpstr>Open Sans Light</vt:lpstr>
      <vt:lpstr>Open Sans Light Italic</vt:lpstr>
      <vt:lpstr>Roboto Regular</vt:lpstr>
      <vt:lpstr>Segoe UI</vt:lpstr>
      <vt:lpstr>Title</vt:lpstr>
      <vt:lpstr>big screen 02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Yogen Ghodke</dc:creator>
  <cp:keywords/>
  <dc:description/>
  <cp:lastModifiedBy>Yogen Ghodke</cp:lastModifiedBy>
  <cp:revision>450</cp:revision>
  <dcterms:modified xsi:type="dcterms:W3CDTF">2021-12-14T20:42:20Z</dcterms:modified>
</cp:coreProperties>
</file>